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5.xml" ContentType="application/vnd.openxmlformats-officedocument.drawingml.chart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58" r:id="rId1"/>
  </p:sldMasterIdLst>
  <p:notesMasterIdLst>
    <p:notesMasterId r:id="rId107"/>
  </p:notesMasterIdLst>
  <p:sldIdLst>
    <p:sldId id="476" r:id="rId2"/>
    <p:sldId id="409" r:id="rId3"/>
    <p:sldId id="406" r:id="rId4"/>
    <p:sldId id="370" r:id="rId5"/>
    <p:sldId id="429" r:id="rId6"/>
    <p:sldId id="445" r:id="rId7"/>
    <p:sldId id="447" r:id="rId8"/>
    <p:sldId id="446" r:id="rId9"/>
    <p:sldId id="426" r:id="rId10"/>
    <p:sldId id="427" r:id="rId11"/>
    <p:sldId id="436" r:id="rId12"/>
    <p:sldId id="428" r:id="rId13"/>
    <p:sldId id="405" r:id="rId14"/>
    <p:sldId id="455" r:id="rId15"/>
    <p:sldId id="423" r:id="rId16"/>
    <p:sldId id="425" r:id="rId17"/>
    <p:sldId id="368" r:id="rId18"/>
    <p:sldId id="422" r:id="rId19"/>
    <p:sldId id="294" r:id="rId20"/>
    <p:sldId id="303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6" r:id="rId31"/>
    <p:sldId id="388" r:id="rId32"/>
    <p:sldId id="387" r:id="rId33"/>
    <p:sldId id="385" r:id="rId34"/>
    <p:sldId id="389" r:id="rId35"/>
    <p:sldId id="393" r:id="rId36"/>
    <p:sldId id="394" r:id="rId37"/>
    <p:sldId id="396" r:id="rId38"/>
    <p:sldId id="395" r:id="rId39"/>
    <p:sldId id="392" r:id="rId40"/>
    <p:sldId id="390" r:id="rId41"/>
    <p:sldId id="397" r:id="rId42"/>
    <p:sldId id="399" r:id="rId43"/>
    <p:sldId id="401" r:id="rId44"/>
    <p:sldId id="402" r:id="rId45"/>
    <p:sldId id="457" r:id="rId46"/>
    <p:sldId id="403" r:id="rId47"/>
    <p:sldId id="404" r:id="rId48"/>
    <p:sldId id="458" r:id="rId49"/>
    <p:sldId id="408" r:id="rId50"/>
    <p:sldId id="373" r:id="rId51"/>
    <p:sldId id="267" r:id="rId52"/>
    <p:sldId id="374" r:id="rId53"/>
    <p:sldId id="314" r:id="rId54"/>
    <p:sldId id="335" r:id="rId55"/>
    <p:sldId id="306" r:id="rId56"/>
    <p:sldId id="412" r:id="rId57"/>
    <p:sldId id="454" r:id="rId58"/>
    <p:sldId id="460" r:id="rId59"/>
    <p:sldId id="339" r:id="rId60"/>
    <p:sldId id="340" r:id="rId61"/>
    <p:sldId id="341" r:id="rId62"/>
    <p:sldId id="344" r:id="rId63"/>
    <p:sldId id="343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6" r:id="rId73"/>
    <p:sldId id="473" r:id="rId74"/>
    <p:sldId id="359" r:id="rId75"/>
    <p:sldId id="360" r:id="rId76"/>
    <p:sldId id="361" r:id="rId77"/>
    <p:sldId id="362" r:id="rId78"/>
    <p:sldId id="364" r:id="rId79"/>
    <p:sldId id="366" r:id="rId80"/>
    <p:sldId id="315" r:id="rId81"/>
    <p:sldId id="467" r:id="rId82"/>
    <p:sldId id="462" r:id="rId83"/>
    <p:sldId id="463" r:id="rId84"/>
    <p:sldId id="337" r:id="rId85"/>
    <p:sldId id="469" r:id="rId86"/>
    <p:sldId id="312" r:id="rId87"/>
    <p:sldId id="313" r:id="rId88"/>
    <p:sldId id="470" r:id="rId89"/>
    <p:sldId id="407" r:id="rId90"/>
    <p:sldId id="477" r:id="rId91"/>
    <p:sldId id="478" r:id="rId92"/>
    <p:sldId id="479" r:id="rId93"/>
    <p:sldId id="450" r:id="rId94"/>
    <p:sldId id="464" r:id="rId95"/>
    <p:sldId id="449" r:id="rId96"/>
    <p:sldId id="471" r:id="rId97"/>
    <p:sldId id="451" r:id="rId98"/>
    <p:sldId id="474" r:id="rId99"/>
    <p:sldId id="466" r:id="rId100"/>
    <p:sldId id="452" r:id="rId101"/>
    <p:sldId id="475" r:id="rId102"/>
    <p:sldId id="453" r:id="rId103"/>
    <p:sldId id="308" r:id="rId104"/>
    <p:sldId id="310" r:id="rId105"/>
    <p:sldId id="290" r:id="rId106"/>
  </p:sldIdLst>
  <p:sldSz cx="9906000" cy="6858000" type="A4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DD"/>
    <a:srgbClr val="FFFCB9"/>
    <a:srgbClr val="00FFCC"/>
    <a:srgbClr val="FFE5FD"/>
    <a:srgbClr val="FF6699"/>
    <a:srgbClr val="DCF4FC"/>
    <a:srgbClr val="F0FAFE"/>
    <a:srgbClr val="FDD3F7"/>
    <a:srgbClr val="FFEFFE"/>
    <a:srgbClr val="E70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99" autoAdjust="0"/>
    <p:restoredTop sz="81358" autoAdjust="0"/>
  </p:normalViewPr>
  <p:slideViewPr>
    <p:cSldViewPr snapToGrid="0">
      <p:cViewPr varScale="1">
        <p:scale>
          <a:sx n="95" d="100"/>
          <a:sy n="95" d="100"/>
        </p:scale>
        <p:origin x="13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17000">
              <a:srgbClr val="FDFFE7"/>
            </a:gs>
            <a:gs pos="76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46000">
              <a:srgbClr val="FDFFE7"/>
            </a:gs>
            <a:gs pos="76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709913319389508E-2"/>
          <c:y val="0.22112510082415557"/>
          <c:w val="0.90529008668061051"/>
          <c:h val="0.758258395440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>
              <a:gsLst>
                <a:gs pos="49770">
                  <a:srgbClr val="FFFDDD"/>
                </a:gs>
                <a:gs pos="90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solidFill>
                <a:srgbClr val="DEF6FE"/>
              </a:solidFill>
            </a:ln>
            <a:effectLst/>
            <a:sp3d>
              <a:contourClr>
                <a:srgbClr val="DEF6FE"/>
              </a:contourClr>
            </a:sp3d>
          </c:spPr>
          <c:invertIfNegative val="0"/>
          <c:dLbls>
            <c:dLbl>
              <c:idx val="0"/>
              <c:layout>
                <c:manualLayout>
                  <c:x val="-1.2706825034512863E-3"/>
                  <c:y val="0.31467571056994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3AB-4297-BAF6-ED8BCE606D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386898361434231E-3"/>
                  <c:y val="0.33617824003974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3AB-4297-BAF6-ED8BCE606D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070857266419838E-2"/>
                  <c:y val="0.14764012077588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3AB-4297-BAF6-ED8BCE606D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724302620590423E-2"/>
                  <c:y val="-2.5519381835486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3AB-4297-BAF6-ED8BCE606D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4103599.06</c:v>
                </c:pt>
                <c:pt idx="1">
                  <c:v>4325935.26</c:v>
                </c:pt>
                <c:pt idx="2">
                  <c:v>-222336.19999999972</c:v>
                </c:pt>
                <c:pt idx="3">
                  <c:v>50429.07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>
              <a:gsLst>
                <a:gs pos="15000">
                  <a:srgbClr val="FFF6ED"/>
                </a:gs>
                <a:gs pos="95000">
                  <a:srgbClr val="FDD3F7"/>
                </a:gs>
                <a:gs pos="70000">
                  <a:srgbClr val="FFEFFE"/>
                </a:gs>
                <a:gs pos="38000">
                  <a:schemeClr val="bg1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1">
                  <a:lumMod val="60000"/>
                  <a:lumOff val="4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4406618150627469E-17"/>
                  <c:y val="0.3155555555555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3AB-4297-BAF6-ED8BCE606D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070828853003909E-2"/>
                  <c:y val="0.30446025736386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3AB-4297-BAF6-ED8BCE606D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503412300412939E-2"/>
                  <c:y val="-4.521590961423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3AB-4297-BAF6-ED8BCE606D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303743448297112E-2"/>
                  <c:y val="-1.1065167121842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3AB-4297-BAF6-ED8BCE606D1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3AB-4297-BAF6-ED8BCE606D1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4393371.53</c:v>
                </c:pt>
                <c:pt idx="1">
                  <c:v>4225724.1900000004</c:v>
                </c:pt>
                <c:pt idx="2">
                  <c:v>167647.33999999985</c:v>
                </c:pt>
                <c:pt idx="3">
                  <c:v>50429.07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25301896"/>
        <c:axId val="225302288"/>
        <c:axId val="0"/>
      </c:bar3DChart>
      <c:catAx>
        <c:axId val="225301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302288"/>
        <c:crosses val="autoZero"/>
        <c:auto val="1"/>
        <c:lblAlgn val="ctr"/>
        <c:lblOffset val="100"/>
        <c:noMultiLvlLbl val="0"/>
      </c:catAx>
      <c:valAx>
        <c:axId val="22530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gradFill>
            <a:gsLst>
              <a:gs pos="17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301896"/>
        <c:crosses val="autoZero"/>
        <c:crossBetween val="between"/>
      </c:valAx>
      <c:spPr>
        <a:gradFill>
          <a:gsLst>
            <a:gs pos="38000">
              <a:srgbClr val="FDFFE7"/>
            </a:gs>
            <a:gs pos="0">
              <a:srgbClr val="FFFFCC"/>
            </a:gs>
            <a:gs pos="100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5075970656603661"/>
          <c:y val="0.19797271495660979"/>
          <c:w val="0.1480279140542016"/>
          <c:h val="0.21023523472647229"/>
        </c:manualLayout>
      </c:layout>
      <c:overlay val="0"/>
      <c:spPr>
        <a:gradFill>
          <a:gsLst>
            <a:gs pos="38000">
              <a:srgbClr val="FDFFE7"/>
            </a:gs>
            <a:gs pos="22000">
              <a:srgbClr val="FDFFE7"/>
            </a:gs>
          </a:gsLst>
          <a:lin ang="54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glow rad="127000">
                  <a:srgbClr val="FFFFCC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0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50865914684528E-4"/>
          <c:y val="0"/>
          <c:w val="0.6585581004409805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explosion val="1"/>
          <c:dPt>
            <c:idx val="0"/>
            <c:bubble3D val="0"/>
            <c:explosion val="7"/>
            <c:spPr>
              <a:gradFill>
                <a:gsLst>
                  <a:gs pos="78000">
                    <a:srgbClr val="FF6699"/>
                  </a:gs>
                  <a:gs pos="34000">
                    <a:srgbClr val="FFE5FD"/>
                  </a:gs>
                  <a:gs pos="15000">
                    <a:srgbClr val="FFFDDD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E6-4B54-B0B2-43925179B954}"/>
              </c:ext>
            </c:extLst>
          </c:dPt>
          <c:dPt>
            <c:idx val="1"/>
            <c:bubble3D val="0"/>
            <c:explosion val="8"/>
            <c:spPr>
              <a:gradFill>
                <a:gsLst>
                  <a:gs pos="94000">
                    <a:schemeClr val="bg1"/>
                  </a:gs>
                  <a:gs pos="18000">
                    <a:srgbClr val="00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E6-4B54-B0B2-43925179B954}"/>
              </c:ext>
            </c:extLst>
          </c:dPt>
          <c:dPt>
            <c:idx val="3"/>
            <c:bubble3D val="0"/>
            <c:explosion val="6"/>
            <c:spPr>
              <a:gradFill>
                <a:gsLst>
                  <a:gs pos="100000">
                    <a:srgbClr val="FF6699"/>
                  </a:gs>
                  <a:gs pos="0">
                    <a:srgbClr val="FF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E6-4B54-B0B2-43925179B954}"/>
              </c:ext>
            </c:extLst>
          </c:dPt>
          <c:dPt>
            <c:idx val="4"/>
            <c:bubble3D val="0"/>
            <c:explosion val="6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E6-4B54-B0B2-43925179B954}"/>
              </c:ext>
            </c:extLst>
          </c:dPt>
          <c:dPt>
            <c:idx val="5"/>
            <c:bubble3D val="0"/>
            <c:explosion val="6"/>
            <c:spPr>
              <a:gradFill>
                <a:gsLst>
                  <a:gs pos="21000">
                    <a:srgbClr val="FFFCB9"/>
                  </a:gs>
                  <a:gs pos="73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BE6-4B54-B0B2-43925179B954}"/>
              </c:ext>
            </c:extLst>
          </c:dPt>
          <c:dPt>
            <c:idx val="6"/>
            <c:bubble3D val="0"/>
            <c:explosion val="3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BE6-4B54-B0B2-43925179B954}"/>
              </c:ext>
            </c:extLst>
          </c:dPt>
          <c:dPt>
            <c:idx val="7"/>
            <c:bubble3D val="0"/>
            <c:explosion val="7"/>
            <c:spPr>
              <a:gradFill>
                <a:gsLst>
                  <a:gs pos="74000">
                    <a:srgbClr val="FDD3F7"/>
                  </a:gs>
                  <a:gs pos="23000">
                    <a:srgbClr val="FDD8F8"/>
                  </a:gs>
                  <a:gs pos="24000">
                    <a:schemeClr val="bg1"/>
                  </a:gs>
                </a:gsLst>
                <a:lin ang="2700000" scaled="1"/>
              </a:gradFill>
              <a:ln>
                <a:solidFill>
                  <a:srgbClr val="FFC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BE6-4B54-B0B2-43925179B954}"/>
              </c:ext>
            </c:extLst>
          </c:dPt>
          <c:dPt>
            <c:idx val="8"/>
            <c:bubble3D val="0"/>
            <c:explosion val="8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BE6-4B54-B0B2-43925179B954}"/>
              </c:ext>
            </c:extLst>
          </c:dPt>
          <c:dPt>
            <c:idx val="9"/>
            <c:bubble3D val="0"/>
            <c:explosion val="9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BE6-4B54-B0B2-43925179B954}"/>
              </c:ext>
            </c:extLst>
          </c:dPt>
          <c:dPt>
            <c:idx val="10"/>
            <c:bubble3D val="0"/>
            <c:explosion val="8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BE6-4B54-B0B2-43925179B954}"/>
              </c:ext>
            </c:extLst>
          </c:dPt>
          <c:dPt>
            <c:idx val="12"/>
            <c:bubble3D val="0"/>
            <c:explosion val="22"/>
            <c:spPr>
              <a:gradFill>
                <a:gsLst>
                  <a:gs pos="84000">
                    <a:srgbClr val="FFFF00"/>
                  </a:gs>
                  <a:gs pos="22000">
                    <a:srgbClr val="FFFDDD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EB5-49C9-834D-D3229DBE8811}"/>
              </c:ext>
            </c:extLst>
          </c:dPt>
          <c:dLbls>
            <c:dLbl>
              <c:idx val="0"/>
              <c:layout>
                <c:manualLayout>
                  <c:x val="4.1652533817887211E-3"/>
                  <c:y val="0.3096240551830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954911164950535"/>
                  <c:y val="0.202372302874271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0.12949421084704449"/>
                      <c:h val="3.12779313055355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5006198263678577"/>
                  <c:y val="0.215184624190879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1020623864324652"/>
                  <c:y val="0.208366294692462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7923379769836462E-2"/>
                  <c:y val="0.214905011579187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5641025641025407E-3"/>
                  <c:y val="0.219911364507994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5.8874318594791038E-2"/>
                  <c:y val="0.2286431716599668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8.5974871947673753E-2"/>
                      <c:h val="3.4473452240097124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10456258833030486"/>
                  <c:y val="0.237062023598187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7.3868463557439937E-2"/>
                  <c:y val="0.145263791934719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5612154249949523E-2"/>
                  <c:y val="6.743254365128166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7770845951948311E-2"/>
                  <c:y val="1.5523229945936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7.5638098122350089E-2"/>
                  <c:y val="-4.24776996147921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5.860909865898626E-2"/>
                  <c:y val="-0.1182675520928697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8EB5-49C9-834D-D3229DBE88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1 330 171,27 тыс.руб. (30,28%)</c:v>
                </c:pt>
                <c:pt idx="1">
                  <c:v>Упрощенная система налогообложения 103 874,92 тыс.руб. (2,36%)</c:v>
                </c:pt>
                <c:pt idx="2">
                  <c:v>Патентная система налогообложения 2 824,04 тыс. руб. (0,06%)</c:v>
                </c:pt>
                <c:pt idx="3">
                  <c:v>Земельный налог 101 550,73 тыс.руб. (2,31%)</c:v>
                </c:pt>
                <c:pt idx="4">
                  <c:v>Налог на имущество физических лиц 53 185,93 тыс.руб. (1,21%)
</c:v>
                </c:pt>
                <c:pt idx="5">
                  <c:v>Акцизы по подакцизным товарам(продукции) 46 083,80 тыс.руб. (1,05%)</c:v>
                </c:pt>
                <c:pt idx="6">
                  <c:v>Государственная пошлина 14 169,88 тыс.руб. (0,32%)</c:v>
                </c:pt>
                <c:pt idx="7">
                  <c:v>Доходы от оказания платных услуг и компенсации затрат государства   146 116,32 тыс. руб. (3,33%)</c:v>
                </c:pt>
                <c:pt idx="8">
                  <c:v>Доходы от использования имущества 68 833,90 тыс.руб. (1,57%)</c:v>
                </c:pt>
                <c:pt idx="9">
                  <c:v>Доходы от продажи материальных и нематериальных активов    38 572,53 тыс. руб. (0,88%)</c:v>
                </c:pt>
                <c:pt idx="10">
                  <c:v>Штрафные санкции 45 049,34 тыс.руб. (1,03%)</c:v>
                </c:pt>
                <c:pt idx="11">
                  <c:v>Прочие налоговые доходы 185,97 тыс. руб. (0,00)</c:v>
                </c:pt>
                <c:pt idx="12">
                  <c:v>
Безвозмездные поступления  2 442 752,90 тыс.руб. (55,60%)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1330171.27</c:v>
                </c:pt>
                <c:pt idx="1">
                  <c:v>103874.92</c:v>
                </c:pt>
                <c:pt idx="2">
                  <c:v>2824.04</c:v>
                </c:pt>
                <c:pt idx="3">
                  <c:v>101550.73</c:v>
                </c:pt>
                <c:pt idx="4">
                  <c:v>53185.93</c:v>
                </c:pt>
                <c:pt idx="5">
                  <c:v>46083.8</c:v>
                </c:pt>
                <c:pt idx="6">
                  <c:v>14169.88</c:v>
                </c:pt>
                <c:pt idx="7">
                  <c:v>146116.32</c:v>
                </c:pt>
                <c:pt idx="8">
                  <c:v>68833.899999999994</c:v>
                </c:pt>
                <c:pt idx="9">
                  <c:v>38572.53</c:v>
                </c:pt>
                <c:pt idx="10">
                  <c:v>45049.34</c:v>
                </c:pt>
                <c:pt idx="11">
                  <c:v>185.97</c:v>
                </c:pt>
                <c:pt idx="12">
                  <c:v>2442752.9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ABE6-4B54-B0B2-43925179B9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ABE6-4B54-B0B2-43925179B95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E-ABE6-4B54-B0B2-43925179B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ABE6-4B54-B0B2-43925179B95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2-ABE6-4B54-B0B2-43925179B95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4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ABE6-4B54-B0B2-43925179B95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ABE6-4B54-B0B2-43925179B95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A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C-ABE6-4B54-B0B2-43925179B95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E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0-ABE6-4B54-B0B2-43925179B95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8EB5-49C9-834D-D3229DBE881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1 330 171,27 тыс.руб. (30,28%)</c:v>
                </c:pt>
                <c:pt idx="1">
                  <c:v>Упрощенная система налогообложения 103 874,92 тыс.руб. (2,36%)</c:v>
                </c:pt>
                <c:pt idx="2">
                  <c:v>Патентная система налогообложения 2 824,04 тыс. руб. (0,06%)</c:v>
                </c:pt>
                <c:pt idx="3">
                  <c:v>Земельный налог 101 550,73 тыс.руб. (2,31%)</c:v>
                </c:pt>
                <c:pt idx="4">
                  <c:v>Налог на имущество физических лиц 53 185,93 тыс.руб. (1,21%)
</c:v>
                </c:pt>
                <c:pt idx="5">
                  <c:v>Акцизы по подакцизным товарам(продукции) 46 083,80 тыс.руб. (1,05%)</c:v>
                </c:pt>
                <c:pt idx="6">
                  <c:v>Государственная пошлина 14 169,88 тыс.руб. (0,32%)</c:v>
                </c:pt>
                <c:pt idx="7">
                  <c:v>Доходы от оказания платных услуг и компенсации затрат государства   146 116,32 тыс. руб. (3,33%)</c:v>
                </c:pt>
                <c:pt idx="8">
                  <c:v>Доходы от использования имущества 68 833,90 тыс.руб. (1,57%)</c:v>
                </c:pt>
                <c:pt idx="9">
                  <c:v>Доходы от продажи материальных и нематериальных активов    38 572,53 тыс. руб. (0,88%)</c:v>
                </c:pt>
                <c:pt idx="10">
                  <c:v>Штрафные санкции 45 049,34 тыс.руб. (1,03%)</c:v>
                </c:pt>
                <c:pt idx="11">
                  <c:v>Прочие налоговые доходы 185,97 тыс. руб. (0,00)</c:v>
                </c:pt>
                <c:pt idx="12">
                  <c:v>
Безвозмездные поступления  2 442 752,90 тыс.руб. (55,60%)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30.276776296221875</c:v>
                </c:pt>
                <c:pt idx="1">
                  <c:v>2.3643554680202525</c:v>
                </c:pt>
                <c:pt idx="2">
                  <c:v>6.4279562534516638E-2</c:v>
                </c:pt>
                <c:pt idx="3">
                  <c:v>2.3114532724256081</c:v>
                </c:pt>
                <c:pt idx="4">
                  <c:v>1.2105948617552955</c:v>
                </c:pt>
                <c:pt idx="5">
                  <c:v>1.0489392869534986</c:v>
                </c:pt>
                <c:pt idx="6">
                  <c:v>0.32252860709005421</c:v>
                </c:pt>
                <c:pt idx="7">
                  <c:v>3.3258357278060666</c:v>
                </c:pt>
                <c:pt idx="8">
                  <c:v>1.5667671065369699</c:v>
                </c:pt>
                <c:pt idx="9">
                  <c:v>0.87797104653245661</c:v>
                </c:pt>
                <c:pt idx="10">
                  <c:v>1.0253933611665207</c:v>
                </c:pt>
                <c:pt idx="11">
                  <c:v>4.23296774994124E-3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1-ABE6-4B54-B0B2-43925179B9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14599">
              <a:schemeClr val="bg1"/>
            </a:gs>
            <a:gs pos="23000">
              <a:schemeClr val="bg1"/>
            </a:gs>
            <a:gs pos="100000">
              <a:schemeClr val="bg1"/>
            </a:gs>
            <a:gs pos="89000">
              <a:srgbClr val="E2F4FF"/>
            </a:gs>
            <a:gs pos="54000">
              <a:srgbClr val="FDFFE7"/>
            </a:gs>
            <a:gs pos="40000">
              <a:srgbClr val="CCECFF"/>
            </a:gs>
          </a:gsLst>
          <a:lin ang="270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656810585181768"/>
          <c:y val="9.8640638793670039E-3"/>
          <c:w val="0.34343189414818232"/>
          <c:h val="0.990135936120633"/>
        </c:manualLayout>
      </c:layout>
      <c:overlay val="0"/>
      <c:spPr>
        <a:gradFill>
          <a:gsLst>
            <a:gs pos="730">
              <a:schemeClr val="bg1"/>
            </a:gs>
            <a:gs pos="0">
              <a:srgbClr val="FFFFE1"/>
            </a:gs>
            <a:gs pos="72000">
              <a:srgbClr val="FFFFEA"/>
            </a:gs>
            <a:gs pos="82000">
              <a:srgbClr val="FFFFEA"/>
            </a:gs>
            <a:gs pos="2000">
              <a:srgbClr val="FFFFF6"/>
            </a:gs>
            <a:gs pos="64000">
              <a:srgbClr val="FDFFE7"/>
            </a:gs>
            <a:gs pos="0">
              <a:srgbClr val="FFFFEE"/>
            </a:gs>
            <a:gs pos="100000">
              <a:srgbClr val="FFFFF8"/>
            </a:gs>
            <a:gs pos="100000">
              <a:srgbClr val="FFFFF3"/>
            </a:gs>
            <a:gs pos="43000">
              <a:schemeClr val="accent1">
                <a:lumMod val="20000"/>
                <a:lumOff val="80000"/>
              </a:schemeClr>
            </a:gs>
          </a:gsLst>
          <a:lin ang="2700000" scaled="1"/>
        </a:gra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rtl="0"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 anchor="t"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</a:t>
            </a: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1700" b="1" dirty="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 </a:t>
            </a:r>
            <a:r>
              <a:rPr lang="ru-RU" sz="1700" b="1" baseline="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 за  2023 год</a:t>
            </a:r>
            <a:endParaRPr lang="ru-RU" sz="17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753086049781362"/>
          <c:y val="8.9440626200317803E-3"/>
        </c:manualLayout>
      </c:layout>
      <c:overlay val="0"/>
      <c:spPr>
        <a:gradFill>
          <a:gsLst>
            <a:gs pos="66000">
              <a:srgbClr val="FDFFE7"/>
            </a:gs>
            <a:gs pos="0">
              <a:srgbClr val="FDFFE7"/>
            </a:gs>
          </a:gsLst>
          <a:lin ang="135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  <a:sp3d/>
      </c:spPr>
    </c:sideWall>
    <c:back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  <a:lin ang="135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934939514079497E-2"/>
          <c:y val="0.15654961330738051"/>
          <c:w val="0.90474678199534275"/>
          <c:h val="0.766462953566311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flip="none" rotWithShape="1">
              <a:gsLst>
                <a:gs pos="63504">
                  <a:srgbClr val="FFFCB9"/>
                </a:gs>
                <a:gs pos="2190">
                  <a:schemeClr val="bg1"/>
                </a:gs>
                <a:gs pos="43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Lbls>
            <c:dLbl>
              <c:idx val="0"/>
              <c:layout>
                <c:manualLayout>
                  <c:x val="2.4864554414199204E-3"/>
                  <c:y val="0.19306329462352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B2E-4BCC-805D-A820CCBEE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78903212604917E-3"/>
                  <c:y val="0.18872764585165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84D-4A88-A8F0-A167C382363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3785152176942861E-17"/>
                  <c:y val="-1.2826150688947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683-4F99-B319-8CCF78379F6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84D-4A88-A8F0-A167C382363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4103599.06</c:v>
                </c:pt>
                <c:pt idx="1">
                  <c:v>1412435</c:v>
                </c:pt>
                <c:pt idx="2">
                  <c:v>82535</c:v>
                </c:pt>
                <c:pt idx="3">
                  <c:v>2608629.06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 flip="none" rotWithShape="1">
              <a:gsLst>
                <a:gs pos="61000">
                  <a:schemeClr val="accent1">
                    <a:lumMod val="75000"/>
                  </a:schemeClr>
                </a:gs>
                <a:gs pos="15000">
                  <a:srgbClr val="FFFDDD"/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61000">
                    <a:srgbClr val="FDD3F7"/>
                  </a:gs>
                  <a:gs pos="15000">
                    <a:srgbClr val="FFFDDD"/>
                  </a:gs>
                </a:gsLst>
                <a:lin ang="5400000" scaled="1"/>
                <a:tileRect/>
              </a:gradFill>
              <a:ln>
                <a:solidFill>
                  <a:srgbClr val="66FFFF"/>
                </a:solidFill>
              </a:ln>
              <a:effectLst/>
              <a:sp3d>
                <a:contourClr>
                  <a:srgbClr val="66FFFF"/>
                </a:contourClr>
              </a:sp3d>
            </c:spPr>
          </c:dPt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2E-4BCC-805D-A820CCBEE5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6892576088471431E-17"/>
                  <c:y val="0.201553796540603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84D-4A88-A8F0-A167C382363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5780642520974E-3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84D-4A88-A8F0-A167C382363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4393371.53</c:v>
                </c:pt>
                <c:pt idx="1">
                  <c:v>1651702.77</c:v>
                </c:pt>
                <c:pt idx="2">
                  <c:v>298915.86</c:v>
                </c:pt>
                <c:pt idx="3">
                  <c:v>2442752.9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77866032"/>
        <c:axId val="225299152"/>
        <c:axId val="0"/>
      </c:bar3DChart>
      <c:catAx>
        <c:axId val="37786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5299152"/>
        <c:crosses val="autoZero"/>
        <c:auto val="1"/>
        <c:lblAlgn val="ctr"/>
        <c:lblOffset val="100"/>
        <c:noMultiLvlLbl val="0"/>
      </c:catAx>
      <c:valAx>
        <c:axId val="225299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77866032"/>
        <c:crosses val="autoZero"/>
        <c:crossBetween val="between"/>
      </c:valAx>
      <c:spPr>
        <a:gradFill>
          <a:gsLst>
            <a:gs pos="82000">
              <a:srgbClr val="FDFFE7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6694516658300683"/>
          <c:y val="0.16876095506764882"/>
          <c:w val="0.48088251169340479"/>
          <c:h val="4.701166633886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22000">
          <a:srgbClr val="FDFFE7"/>
        </a:gs>
        <a:gs pos="40000">
          <a:schemeClr val="accent1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38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6.8241481116683043E-4"/>
          <c:w val="0.65736816071068038"/>
          <c:h val="0.999317585188833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spPr>
              <a:gradFill>
                <a:gsLst>
                  <a:gs pos="31694">
                    <a:schemeClr val="accent3">
                      <a:lumMod val="60000"/>
                      <a:lumOff val="40000"/>
                    </a:schemeClr>
                  </a:gs>
                  <a:gs pos="37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E6-4B54-B0B2-43925179B954}"/>
              </c:ext>
            </c:extLst>
          </c:dPt>
          <c:dPt>
            <c:idx val="1"/>
            <c:bubble3D val="0"/>
            <c:explosion val="6"/>
            <c:spPr>
              <a:gradFill>
                <a:gsLst>
                  <a:gs pos="88000">
                    <a:schemeClr val="bg1"/>
                  </a:gs>
                  <a:gs pos="48000">
                    <a:srgbClr val="FFC000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E6-4B54-B0B2-43925179B95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rgbClr val="FFC993"/>
                  </a:gs>
                  <a:gs pos="0">
                    <a:srgbClr val="FF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E6-4B54-B0B2-43925179B954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E6-4B54-B0B2-43925179B954}"/>
              </c:ext>
            </c:extLst>
          </c:dPt>
          <c:dPt>
            <c:idx val="5"/>
            <c:bubble3D val="0"/>
            <c:spPr>
              <a:gradFill>
                <a:gsLst>
                  <a:gs pos="4000">
                    <a:srgbClr val="FF3399"/>
                  </a:gs>
                  <a:gs pos="100000">
                    <a:schemeClr val="bg1"/>
                  </a:gs>
                  <a:gs pos="0">
                    <a:srgbClr val="FDD3F7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BE6-4B54-B0B2-43925179B954}"/>
              </c:ext>
            </c:extLst>
          </c:dPt>
          <c:dPt>
            <c:idx val="7"/>
            <c:bubble3D val="0"/>
            <c:spPr>
              <a:gradFill>
                <a:gsLst>
                  <a:gs pos="4000">
                    <a:srgbClr val="FDD3F7"/>
                  </a:gs>
                  <a:gs pos="10954">
                    <a:srgbClr val="FDD8F8"/>
                  </a:gs>
                  <a:gs pos="65000">
                    <a:schemeClr val="bg1"/>
                  </a:gs>
                </a:gsLst>
                <a:lin ang="2700000" scaled="1"/>
              </a:gradFill>
              <a:ln>
                <a:solidFill>
                  <a:srgbClr val="FFC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C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BE6-4B54-B0B2-43925179B954}"/>
              </c:ext>
            </c:extLst>
          </c:dPt>
          <c:dPt>
            <c:idx val="8"/>
            <c:bubble3D val="0"/>
            <c:spPr>
              <a:gradFill>
                <a:gsLst>
                  <a:gs pos="730">
                    <a:schemeClr val="bg1"/>
                  </a:gs>
                  <a:gs pos="0">
                    <a:srgbClr val="FFFFE1"/>
                  </a:gs>
                  <a:gs pos="47000">
                    <a:srgbClr val="FFFFEA"/>
                  </a:gs>
                  <a:gs pos="94000">
                    <a:srgbClr val="FFFFEA"/>
                  </a:gs>
                  <a:gs pos="0">
                    <a:srgbClr val="FFFFF6"/>
                  </a:gs>
                  <a:gs pos="42000">
                    <a:srgbClr val="FDFFE7"/>
                  </a:gs>
                  <a:gs pos="0">
                    <a:srgbClr val="FFFFEE"/>
                  </a:gs>
                  <a:gs pos="100000">
                    <a:srgbClr val="FFFFF8"/>
                  </a:gs>
                  <a:gs pos="100000">
                    <a:srgbClr val="FFFFF3"/>
                  </a:gs>
                  <a:gs pos="88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BE6-4B54-B0B2-43925179B954}"/>
              </c:ext>
            </c:extLst>
          </c:dPt>
          <c:dPt>
            <c:idx val="10"/>
            <c:bubble3D val="0"/>
            <c:spPr>
              <a:gradFill>
                <a:gsLst>
                  <a:gs pos="86000">
                    <a:schemeClr val="bg1"/>
                  </a:gs>
                  <a:gs pos="58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BE6-4B54-B0B2-43925179B954}"/>
              </c:ext>
            </c:extLst>
          </c:dPt>
          <c:dPt>
            <c:idx val="12"/>
            <c:bubble3D val="0"/>
            <c:spPr>
              <a:gradFill>
                <a:gsLst>
                  <a:gs pos="10000">
                    <a:srgbClr val="FFFF00"/>
                  </a:gs>
                  <a:gs pos="74000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EB5-49C9-834D-D3229DBE8811}"/>
              </c:ext>
            </c:extLst>
          </c:dPt>
          <c:dPt>
            <c:idx val="15"/>
            <c:bubble3D val="0"/>
            <c:spPr>
              <a:gradFill>
                <a:gsLst>
                  <a:gs pos="68000">
                    <a:schemeClr val="bg1"/>
                  </a:gs>
                  <a:gs pos="18000">
                    <a:srgbClr val="E70319"/>
                  </a:gs>
                </a:gsLst>
                <a:lin ang="2700000" scaled="1"/>
              </a:gra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DC5C-44F8-B128-E49F1C86E62A}"/>
              </c:ext>
            </c:extLst>
          </c:dPt>
          <c:dLbls>
            <c:dLbl>
              <c:idx val="0"/>
              <c:layout>
                <c:manualLayout>
                  <c:x val="0.13509706238643246"/>
                  <c:y val="-5.0229025431833121E-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6.8458610942862902E-2"/>
                      <c:h val="2.755458863104541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0374217645871187E-2"/>
                  <c:y val="-0.1944592421502839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9313900666262871E-2"/>
                  <c:y val="0.29295317700442569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0.10064102564102563"/>
                      <c:h val="4.3112520283252652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243589743589753E-2"/>
                  <c:y val="0.10050723242127763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9.2307692307692313E-2"/>
                      <c:h val="2.6288122123934544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5641025641025636E-2"/>
                  <c:y val="0.193442823292981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8206642438925905E-2"/>
                  <c:y val="0.121143615281653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022814455885322E-3"/>
                  <c:y val="8.08591173582912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6979608318190522E-3"/>
                  <c:y val="0.141847560685819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6529174237835657E-2"/>
                  <c:y val="0.1397445109159046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7.8029477084595195E-3"/>
                  <c:y val="8.30760961236156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ABE6-4B54-B0B2-43925179B95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1794871794871794E-2"/>
                  <c:y val="0.1564505918263563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8.9102564102564105E-2"/>
                      <c:h val="3.3704270466110339E-2"/>
                    </c:manualLayout>
                  </c15:layout>
                </c:ext>
              </c:extLst>
            </c:dLbl>
            <c:dLbl>
              <c:idx val="11"/>
              <c:layout>
                <c:manualLayout>
                  <c:x val="-6.41025641025641E-3"/>
                  <c:y val="0.19248982711771714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ABE6-4B54-B0B2-43925179B954}"/>
                </c:ext>
                <c:ext xmlns:c15="http://schemas.microsoft.com/office/drawing/2012/chart" uri="{CE6537A1-D6FC-4f65-9D91-7224C49458BB}">
                  <c15:layout>
                    <c:manualLayout>
                      <c:w val="5.8974358974358973E-2"/>
                      <c:h val="3.47003212035936E-2"/>
                    </c:manualLayout>
                  </c15:layout>
                </c:ext>
              </c:extLst>
            </c:dLbl>
            <c:dLbl>
              <c:idx val="12"/>
              <c:layout>
                <c:manualLayout>
                  <c:x val="5.9771855441146781E-4"/>
                  <c:y val="0.16251027306693711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8EB5-49C9-834D-D3229DBE88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6.5384615384615388E-2"/>
                      <c:h val="4.7318619823082178E-2"/>
                    </c:manualLayout>
                  </c15:layout>
                </c:ext>
              </c:extLst>
            </c:dLbl>
            <c:dLbl>
              <c:idx val="13"/>
              <c:layout>
                <c:manualLayout>
                  <c:x val="9.2671108419139912E-5"/>
                  <c:y val="-0.184577060959795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2E7A-457F-ADB7-62A79AD3904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8.0113062790228146E-3"/>
                  <c:y val="-0.2357700945991529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2E7A-457F-ADB7-62A79AD3904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6.8521603068847164E-2"/>
                  <c:y val="-0.1470020197557515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DC5C-44F8-B128-E49F1C86E62A}"/>
                </c:ext>
                <c:ext xmlns:c15="http://schemas.microsoft.com/office/drawing/2012/chart" uri="{CE6537A1-D6FC-4f65-9D91-7224C49458BB}">
                  <c15:layout>
                    <c:manualLayout>
                      <c:w val="9.2307692307692313E-2"/>
                      <c:h val="3.049422166376407E-2"/>
                    </c:manualLayout>
                  </c15:layout>
                </c:ext>
              </c:extLst>
            </c:dLbl>
            <c:dLbl>
              <c:idx val="16"/>
              <c:layout>
                <c:manualLayout>
                  <c:x val="1.347011911972542E-2"/>
                  <c:y val="-3.4580844793436628E-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DC5C-44F8-B128-E49F1C86E62A}"/>
                </c:ext>
                <c:ext xmlns:c15="http://schemas.microsoft.com/office/drawing/2012/chart" uri="{CE6537A1-D6FC-4f65-9D91-7224C49458BB}">
                  <c15:layout>
                    <c:manualLayout>
                      <c:w val="8.461538461538462E-2"/>
                      <c:h val="2.6172040400414053E-2"/>
                    </c:manualLayout>
                  </c15:layout>
                </c:ext>
              </c:extLst>
            </c:dLbl>
            <c:dLbl>
              <c:idx val="17"/>
              <c:layout>
                <c:manualLayout>
                  <c:x val="6.4925398748233387E-2"/>
                  <c:y val="-8.0386510740705713E-2"/>
                </c:manualLayout>
              </c:layout>
              <c:numFmt formatCode="#,##0.00" sourceLinked="0"/>
              <c:spPr>
                <a:gradFill>
                  <a:gsLst>
                    <a:gs pos="45880">
                      <a:srgbClr val="CFF0FA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DC5C-44F8-B128-E49F1C86E62A}"/>
                </c:ext>
                <c:ext xmlns:c15="http://schemas.microsoft.com/office/drawing/2012/chart" uri="{CE6537A1-D6FC-4f65-9D91-7224C49458BB}">
                  <c15:layout>
                    <c:manualLayout>
                      <c:w val="7.179487179487179E-2"/>
                      <c:h val="3.47003212035936E-2"/>
                    </c:manualLayout>
                  </c15:layout>
                </c:ext>
              </c:extLst>
            </c:dLbl>
            <c:dLbl>
              <c:idx val="18"/>
              <c:layout>
                <c:manualLayout>
                  <c:x val="0.12089864728447401"/>
                  <c:y val="-7.46806220854338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DC5C-44F8-B128-E49F1C86E62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" sourceLinked="0"/>
            <c:spPr>
              <a:gradFill>
                <a:gsLst>
                  <a:gs pos="45880">
                    <a:srgbClr val="CFF0F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Лист1!$A$2:$A$23</c15:sqref>
                  </c15:fullRef>
                </c:ext>
              </c:extLst>
              <c:f>Лист1!$A$2:$A$20</c:f>
              <c:strCache>
                <c:ptCount val="19"/>
                <c:pt idx="0">
                  <c:v>02 -  "Культура и туризм" 406 193,55 тыс. руб (9,61%)</c:v>
                </c:pt>
                <c:pt idx="1">
                  <c:v>03 -  "Образование" 1 212 792,44 тыс. руб ( 28,70%)</c:v>
                </c:pt>
                <c:pt idx="2">
                  <c:v>04 -  "Социальная защита населения"  20 156,99 тыс.руб. (0,48%)</c:v>
                </c:pt>
                <c:pt idx="3">
                  <c:v>05 -  "Спорт" 115 529,78 тыс. руб. (2,73%)</c:v>
                </c:pt>
                <c:pt idx="4">
                  <c:v>06 -  "Развитие сельского хозяйства" 27 154,29 тыс. руб. (0,64%)</c:v>
                </c:pt>
                <c:pt idx="5">
                  <c:v>07 -  "Экология и окружающая среда" 476 019,36 тыс. руб. (11,27%)</c:v>
                </c:pt>
                <c:pt idx="6">
                  <c:v>08 -  "Безопасность и обеспечение безопасности жизнедеятельности населения" 59 495,02 тыс. руб (1,41%)</c:v>
                </c:pt>
                <c:pt idx="7">
                  <c:v>09 -  "Жилище" 40 608,91 тыс. руб. (0,96%)</c:v>
                </c:pt>
                <c:pt idx="8">
                  <c:v>10 -  "Развитие инженерной инфраструктуры, энергоэффективности и отрасли обращения с отходами" 64 319,88 тыс. руб (1,52%)</c:v>
                </c:pt>
                <c:pt idx="9">
                  <c:v>11 -  "Предпринимательство" 3 698,79 тыс. руб. (0,09%)</c:v>
                </c:pt>
                <c:pt idx="10">
                  <c:v>12 -"Управление имуществом и муниципальными финансами" 335 552,39 тыс. руб. (7,94%)</c:v>
                </c:pt>
                <c:pt idx="11">
                  <c:v>13 - "Развитие институтов гражданского общества, повышение эффективности местного самоуправления и реализации молодежной политики" 40 551 тыс. руб. (0,96%)</c:v>
                </c:pt>
                <c:pt idx="12">
                  <c:v>14 -  "Развитие и функционирование дорожно-транспортного комплекса" 747 523,08 тыс. руб. (17,69%)</c:v>
                </c:pt>
                <c:pt idx="13">
                  <c:v>15 - "Цифровое муниципальное образование" 56 207,58 тыс. руб. (1,33%)</c:v>
                </c:pt>
                <c:pt idx="14">
                  <c:v>16 -  "Архитектура и градостроительство" 14 676,58 тыс. руб. (0,35%)</c:v>
                </c:pt>
                <c:pt idx="15">
                  <c:v>17 - "Формирование современной комфортной городской среды" 504 616,73 тыс. руб. (11,94%)</c:v>
                </c:pt>
                <c:pt idx="16">
                  <c:v>19 -  "Переселение граждан из аварийного жилищного фонда" 15 750,44 тыс. руб. (0,37%)</c:v>
                </c:pt>
                <c:pt idx="17">
                  <c:v>95 - Руководство и управление в сфере установленных функций органов местного самоуправления 7 151,59 тыс. руб. (0,17%)</c:v>
                </c:pt>
                <c:pt idx="18">
                  <c:v>99 - Непрограммные расходы 77 725,45 тыс. руб. (1,84%)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Лист1!$B$2:$B$23</c15:sqref>
                  </c15:fullRef>
                </c:ext>
              </c:extLst>
              <c:f>Лист1!$B$2:$B$20</c:f>
              <c:numCache>
                <c:formatCode>#,##0.00_ ;[Red]\-#,##0.00\ </c:formatCode>
                <c:ptCount val="19"/>
                <c:pt idx="0">
                  <c:v>406193.55460000003</c:v>
                </c:pt>
                <c:pt idx="1">
                  <c:v>1212792.43774</c:v>
                </c:pt>
                <c:pt idx="2">
                  <c:v>20156.993870000002</c:v>
                </c:pt>
                <c:pt idx="3">
                  <c:v>115529.78336</c:v>
                </c:pt>
                <c:pt idx="4">
                  <c:v>27154.286550000001</c:v>
                </c:pt>
                <c:pt idx="5">
                  <c:v>476019.35847000004</c:v>
                </c:pt>
                <c:pt idx="6">
                  <c:v>59495.019690000001</c:v>
                </c:pt>
                <c:pt idx="7">
                  <c:v>40608.911950000002</c:v>
                </c:pt>
                <c:pt idx="8">
                  <c:v>64319.87818</c:v>
                </c:pt>
                <c:pt idx="9">
                  <c:v>3698.7939999999999</c:v>
                </c:pt>
                <c:pt idx="10">
                  <c:v>335552.39139</c:v>
                </c:pt>
                <c:pt idx="11">
                  <c:v>40551.32316</c:v>
                </c:pt>
                <c:pt idx="12">
                  <c:v>747523.08265999996</c:v>
                </c:pt>
                <c:pt idx="13">
                  <c:v>56207.584640000001</c:v>
                </c:pt>
                <c:pt idx="14">
                  <c:v>14676.581</c:v>
                </c:pt>
                <c:pt idx="15">
                  <c:v>504616.73054000002</c:v>
                </c:pt>
                <c:pt idx="16">
                  <c:v>15750.436699999998</c:v>
                </c:pt>
                <c:pt idx="17">
                  <c:v>7151.5907500000003</c:v>
                </c:pt>
                <c:pt idx="18">
                  <c:v>77725.452829999995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ABE6-4B54-B0B2-43925179B954}"/>
            </c:ext>
            <c:ext xmlns:c15="http://schemas.microsoft.com/office/drawing/2012/chart" uri="{02D57815-91ED-43cb-92C2-25804820EDAC}">
              <c15:categoryFilterExceptions>
                <c15:categoryFilterException>
                  <c15:sqref>Лист1!$B$21</c15:sqref>
                  <c15:spPr xmlns:c15="http://schemas.microsoft.com/office/drawing/2012/chart">
                    <a:solidFill>
                      <a:srgbClr val="00FFCC"/>
                    </a:solidFill>
                  </c15:spPr>
                  <c15:bubble3D val="0"/>
                  <c15:dLbl>
                    <c:idx val="18"/>
                    <c:layout>
                      <c:manualLayout>
                        <c:x val="-9.8261609125782357E-2"/>
                        <c:y val="-6.7729794204160435E-2"/>
                      </c:manualLayout>
                    </c:layout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separator> </c:separator>
                    <c:extLst xmlns:c16r2="http://schemas.microsoft.com/office/drawing/2015/06/chart" xmlns:c16="http://schemas.microsoft.com/office/drawing/2014/chart">
                      <c:ext xmlns:c16="http://schemas.microsoft.com/office/drawing/2014/chart" uri="{C3380CC4-5D6E-409C-BE32-E72D297353CC}">
                        <c16:uniqueId val="{00000037-F53D-40CB-BE18-CADA6295FD18}"/>
                      </c:ext>
                      <c:ext uri="{CE6537A1-D6FC-4f65-9D91-7224C49458BB}"/>
                    </c:extLst>
                  </c15:dLbl>
                </c15:categoryFilterException>
                <c15:categoryFilterException>
                  <c15:sqref>Лист1!$B$23</c15:sqref>
                  <c15:spPr xmlns:c15="http://schemas.microsoft.com/office/drawing/2012/chart">
                    <a:solidFill>
                      <a:srgbClr val="FDD3F7"/>
                    </a:solidFill>
                  </c15:spPr>
                  <c15:bubble3D val="0"/>
                  <c15:dLbl>
                    <c:idx val="18"/>
                    <c:layout>
                      <c:manualLayout>
                        <c:x val="-5.8459519483141532E-3"/>
                        <c:y val="-7.3980985449379505E-2"/>
                      </c:manualLayout>
                    </c:layout>
                    <c:dLblPos val="bestFit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separator> </c:separator>
                    <c:extLst xmlns:c16r2="http://schemas.microsoft.com/office/drawing/2015/06/chart" xmlns:c16="http://schemas.microsoft.com/office/drawing/2014/chart">
                      <c:ext xmlns:c16="http://schemas.microsoft.com/office/drawing/2014/chart" uri="{C3380CC4-5D6E-409C-BE32-E72D297353CC}">
                        <c16:uniqueId val="{00000036-F53D-40CB-BE18-CADA6295FD18}"/>
                      </c:ext>
                      <c:ext uri="{CE6537A1-D6FC-4f65-9D91-7224C49458BB}"/>
                    </c:extLst>
                  </c15:dLbl>
                </c15:categoryFilterException>
              </c15:categoryFilterExceptions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ABE6-4B54-B0B2-43925179B95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E-ABE6-4B54-B0B2-43925179B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ABE6-4B54-B0B2-43925179B95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2-ABE6-4B54-B0B2-43925179B95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4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ABE6-4B54-B0B2-43925179B95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8-ABE6-4B54-B0B2-43925179B95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A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C-ABE6-4B54-B0B2-43925179B95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E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0-ABE6-4B54-B0B2-43925179B95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8EB5-49C9-834D-D3229DBE881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Лист1!$A$2:$A$23</c15:sqref>
                  </c15:fullRef>
                </c:ext>
              </c:extLst>
              <c:f>Лист1!$A$2:$A$20</c:f>
              <c:strCache>
                <c:ptCount val="19"/>
                <c:pt idx="0">
                  <c:v>02 -  "Культура и туризм" 406 193,55 тыс. руб (9,61%)</c:v>
                </c:pt>
                <c:pt idx="1">
                  <c:v>03 -  "Образование" 1 212 792,44 тыс. руб ( 28,70%)</c:v>
                </c:pt>
                <c:pt idx="2">
                  <c:v>04 -  "Социальная защита населения"  20 156,99 тыс.руб. (0,48%)</c:v>
                </c:pt>
                <c:pt idx="3">
                  <c:v>05 -  "Спорт" 115 529,78 тыс. руб. (2,73%)</c:v>
                </c:pt>
                <c:pt idx="4">
                  <c:v>06 -  "Развитие сельского хозяйства" 27 154,29 тыс. руб. (0,64%)</c:v>
                </c:pt>
                <c:pt idx="5">
                  <c:v>07 -  "Экология и окружающая среда" 476 019,36 тыс. руб. (11,27%)</c:v>
                </c:pt>
                <c:pt idx="6">
                  <c:v>08 -  "Безопасность и обеспечение безопасности жизнедеятельности населения" 59 495,02 тыс. руб (1,41%)</c:v>
                </c:pt>
                <c:pt idx="7">
                  <c:v>09 -  "Жилище" 40 608,91 тыс. руб. (0,96%)</c:v>
                </c:pt>
                <c:pt idx="8">
                  <c:v>10 -  "Развитие инженерной инфраструктуры, энергоэффективности и отрасли обращения с отходами" 64 319,88 тыс. руб (1,52%)</c:v>
                </c:pt>
                <c:pt idx="9">
                  <c:v>11 -  "Предпринимательство" 3 698,79 тыс. руб. (0,09%)</c:v>
                </c:pt>
                <c:pt idx="10">
                  <c:v>12 -"Управление имуществом и муниципальными финансами" 335 552,39 тыс. руб. (7,94%)</c:v>
                </c:pt>
                <c:pt idx="11">
                  <c:v>13 - "Развитие институтов гражданского общества, повышение эффективности местного самоуправления и реализации молодежной политики" 40 551 тыс. руб. (0,96%)</c:v>
                </c:pt>
                <c:pt idx="12">
                  <c:v>14 -  "Развитие и функционирование дорожно-транспортного комплекса" 747 523,08 тыс. руб. (17,69%)</c:v>
                </c:pt>
                <c:pt idx="13">
                  <c:v>15 - "Цифровое муниципальное образование" 56 207,58 тыс. руб. (1,33%)</c:v>
                </c:pt>
                <c:pt idx="14">
                  <c:v>16 -  "Архитектура и градостроительство" 14 676,58 тыс. руб. (0,35%)</c:v>
                </c:pt>
                <c:pt idx="15">
                  <c:v>17 - "Формирование современной комфортной городской среды" 504 616,73 тыс. руб. (11,94%)</c:v>
                </c:pt>
                <c:pt idx="16">
                  <c:v>19 -  "Переселение граждан из аварийного жилищного фонда" 15 750,44 тыс. руб. (0,37%)</c:v>
                </c:pt>
                <c:pt idx="17">
                  <c:v>95 - Руководство и управление в сфере установленных функций органов местного самоуправления 7 151,59 тыс. руб. (0,17%)</c:v>
                </c:pt>
                <c:pt idx="18">
                  <c:v>99 - Непрограммные расходы 77 725,45 тыс. руб. (1,84%)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Лист1!$C$2:$C$13</c15:sqref>
                  </c15:fullRef>
                </c:ext>
              </c:extLst>
              <c:f>Лист1!$C$2:$C$13</c:f>
              <c:numCache>
                <c:formatCode>0.00</c:formatCode>
                <c:ptCount val="12"/>
                <c:pt idx="0">
                  <c:v>9.61240100244361</c:v>
                </c:pt>
                <c:pt idx="1">
                  <c:v>28.700227052514641</c:v>
                </c:pt>
                <c:pt idx="2">
                  <c:v>0.47700685027619516</c:v>
                </c:pt>
                <c:pt idx="3">
                  <c:v>2.7339641232745375</c:v>
                </c:pt>
                <c:pt idx="4">
                  <c:v>0.64259486222251605</c:v>
                </c:pt>
                <c:pt idx="5">
                  <c:v>11.26479951914922</c:v>
                </c:pt>
                <c:pt idx="6">
                  <c:v>1.4079248191708218</c:v>
                </c:pt>
                <c:pt idx="7">
                  <c:v>0.96099295893732595</c:v>
                </c:pt>
                <c:pt idx="8">
                  <c:v>1.5221030823675283</c:v>
                </c:pt>
                <c:pt idx="9">
                  <c:v>8.7530416843872805E-2</c:v>
                </c:pt>
                <c:pt idx="10">
                  <c:v>7.9407073471312692</c:v>
                </c:pt>
                <c:pt idx="11">
                  <c:v>0.95963014424847481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1-ABE6-4B54-B0B2-43925179B9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32000">
              <a:srgbClr val="FFFDDD"/>
            </a:gs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63928">
              <a:srgbClr val="FFFDDD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c:spPr>
    </c:plotArea>
    <c:legend>
      <c:legendPos val="r"/>
      <c:legendEntry>
        <c:idx val="0"/>
        <c:txPr>
          <a:bodyPr rot="0" spcFirstLastPara="1" vertOverflow="ellipsis" vert="horz" wrap="square" anchor="b" anchorCtr="1"/>
          <a:lstStyle/>
          <a:p>
            <a:pPr rtl="0">
              <a:defRPr sz="7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b" anchorCtr="1"/>
          <a:lstStyle/>
          <a:p>
            <a:pPr rtl="0">
              <a:defRPr sz="7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692297597415694"/>
          <c:y val="0"/>
          <c:w val="0.34187936604078339"/>
          <c:h val="0.99968282997555447"/>
        </c:manualLayout>
      </c:layout>
      <c:overlay val="0"/>
      <c:spPr>
        <a:gradFill>
          <a:gsLst>
            <a:gs pos="2000">
              <a:schemeClr val="bg1"/>
            </a:gs>
            <a:gs pos="0">
              <a:srgbClr val="FFFFE1"/>
            </a:gs>
            <a:gs pos="42000">
              <a:srgbClr val="FFFFEA"/>
            </a:gs>
            <a:gs pos="10000">
              <a:srgbClr val="FFFFF6"/>
            </a:gs>
            <a:gs pos="34000">
              <a:srgbClr val="FFFFEE"/>
            </a:gs>
            <a:gs pos="82000">
              <a:schemeClr val="accent1">
                <a:lumMod val="20000"/>
                <a:lumOff val="80000"/>
              </a:schemeClr>
            </a:gs>
          </a:gsLst>
          <a:lin ang="2700000" scaled="1"/>
        </a:gra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rtl="0">
            <a:defRPr sz="7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 anchor="t"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2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90852343901374E-3"/>
          <c:y val="0.26410239372856342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B w="114300" prst="artDeco"/>
            </a:sp3d>
          </c:spPr>
          <c:explosion val="10"/>
          <c:dPt>
            <c:idx val="0"/>
            <c:bubble3D val="0"/>
            <c:spPr>
              <a:gradFill>
                <a:gsLst>
                  <a:gs pos="93000">
                    <a:srgbClr val="FF0000"/>
                  </a:gs>
                  <a:gs pos="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>
                <a:gsLst>
                  <a:gs pos="93000">
                    <a:srgbClr val="FFFF00"/>
                  </a:gs>
                  <a:gs pos="22000">
                    <a:srgbClr val="FFFFCC"/>
                  </a:gs>
                  <a:gs pos="0">
                    <a:srgbClr val="FFFFCC"/>
                  </a:gs>
                </a:gsLst>
                <a:lin ang="0" scaled="1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spPr>
              <a:gradFill>
                <a:gsLst>
                  <a:gs pos="93000">
                    <a:schemeClr val="accent3">
                      <a:lumMod val="60000"/>
                      <a:lumOff val="40000"/>
                    </a:schemeClr>
                  </a:gs>
                  <a:gs pos="1500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explosion val="5"/>
            <c:spPr>
              <a:gradFill>
                <a:gsLst>
                  <a:gs pos="54000">
                    <a:srgbClr val="FFE5FD"/>
                  </a:gs>
                  <a:gs pos="7900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explosion val="7"/>
            <c:spPr>
              <a:gradFill>
                <a:gsLst>
                  <a:gs pos="93000">
                    <a:schemeClr val="bg1"/>
                  </a:gs>
                  <a:gs pos="90000">
                    <a:schemeClr val="bg1"/>
                  </a:gs>
                  <a:gs pos="11000">
                    <a:srgbClr val="CCECFF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explosion val="9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69000">
                    <a:schemeClr val="accent6"/>
                  </a:gs>
                  <a:gs pos="7000">
                    <a:schemeClr val="bg1"/>
                  </a:gs>
                </a:gsLst>
                <a:lin ang="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8FA-423C-AC64-554E39792A2E}"/>
              </c:ext>
            </c:extLst>
          </c:dPt>
          <c:dLbls>
            <c:dLbl>
              <c:idx val="0"/>
              <c:layout>
                <c:manualLayout>
                  <c:x val="3.8121374654768929E-3"/>
                  <c:y val="0.129471160073675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7BD-43B5-913A-030EBD3D71F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586416938401338E-3"/>
                  <c:y val="0.1966162610124967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E-4655-92D7-33C38AE2F0B9}"/>
                </c:ext>
                <c:ext xmlns:c15="http://schemas.microsoft.com/office/drawing/2012/chart" uri="{CE6537A1-D6FC-4f65-9D91-7224C49458BB}">
                  <c15:layout>
                    <c:manualLayout>
                      <c:w val="0.11827978545632531"/>
                      <c:h val="3.57924441846550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5.0118595632846003E-8"/>
                  <c:y val="0.13989279519642481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BD-43B5-913A-030EBD3D71FF}"/>
                </c:ext>
                <c:ext xmlns:c15="http://schemas.microsoft.com/office/drawing/2012/chart" uri="{CE6537A1-D6FC-4f65-9D91-7224C49458BB}">
                  <c15:layout>
                    <c:manualLayout>
                      <c:w val="9.2553697580932917E-2"/>
                      <c:h val="2.567901858632705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9.8773619420200135E-3"/>
                  <c:y val="0.168127908556408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0828499539691792E-3"/>
                  <c:y val="-7.40265320371663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BE-4655-92D7-33C38AE2F0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7775763070414022E-3"/>
                  <c:y val="-4.02376966113885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ABE-4655-92D7-33C38AE2F0B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002669196618545"/>
                  <c:y val="-0.1575166733539111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BD-43B5-913A-030EBD3D71F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9984812484359982E-2"/>
                  <c:y val="0.158135427757224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7BD-43B5-913A-030EBD3D71F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4.996761684276374E-2"/>
                  <c:y val="0.116531973979773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BD-43B5-913A-030EBD3D71F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2.2391154720451723E-2"/>
                  <c:y val="0.106047901732259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7BD-43B5-913A-030EBD3D71FF}"/>
                </c:ext>
                <c:ext xmlns:c15="http://schemas.microsoft.com/office/drawing/2012/chart" uri="{CE6537A1-D6FC-4f65-9D91-7224C49458BB}">
                  <c15:layout>
                    <c:manualLayout>
                      <c:w val="9.7006191371502015E-2"/>
                      <c:h val="3.9722231875724677E-2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-1.6369497330512739E-2"/>
                  <c:y val="9.867823617370434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7BD-43B5-913A-030EBD3D71FF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9.192102347134079E-2"/>
                      <c:h val="4.7518803617258777E-2"/>
                    </c:manualLayout>
                  </c15:layout>
                </c:ext>
              </c:extLst>
            </c:dLbl>
            <c:dLbl>
              <c:idx val="11"/>
              <c:layout>
                <c:manualLayout>
                  <c:x val="-8.4538700849566398E-2"/>
                  <c:y val="0.1085256047743765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4ABE-4655-92D7-33C38AE2F0B9}"/>
                </c:ext>
                <c:ext xmlns:c15="http://schemas.microsoft.com/office/drawing/2012/chart" uri="{CE6537A1-D6FC-4f65-9D91-7224C49458BB}">
                  <c15:layout>
                    <c:manualLayout>
                      <c:w val="4.7016362074215008E-2"/>
                      <c:h val="3.5709885221611067E-2"/>
                    </c:manualLayout>
                  </c15:layout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396 474,03 тыс. руб. (9,38%)
</c:v>
                </c:pt>
                <c:pt idx="1">
                  <c:v>Национальная оборона 3 321,52 тыс. руб. (0,09%)</c:v>
                </c:pt>
                <c:pt idx="2">
                  <c:v>Национальная безопасность и правохранительная деятельность 34 655,20 тыс.руб.(0,82%)</c:v>
                </c:pt>
                <c:pt idx="3">
                  <c:v>Национальная экономика 781 442,88 тыс. руб. (18,49%)
</c:v>
                </c:pt>
                <c:pt idx="4">
                  <c:v>Жилищно-коммунальное хозяйство 703 892,83 тыс. руб. (16,66%)
</c:v>
                </c:pt>
                <c:pt idx="5">
                  <c:v>Охрана окружающей среды 476 019,36 тыс. руб. (11,26%)
</c:v>
                </c:pt>
                <c:pt idx="6">
                  <c:v>Образование 1 326 401,19 тыс. руб. (31,39%)
</c:v>
                </c:pt>
                <c:pt idx="7">
                  <c:v>Культура и кинематография 306 414,17 тыс. руб. (7,25%)
</c:v>
                </c:pt>
                <c:pt idx="8">
                  <c:v>
Социальная политика 62 632,34 тыс. руб. (1,48%)
</c:v>
                </c:pt>
                <c:pt idx="9">
                  <c:v>Физическая культура и спорт 115 529,78 тыс. руб. (2,73%)
</c:v>
                </c:pt>
                <c:pt idx="10">
                  <c:v>Средства массовой информации 18 918,79 тыс. руб. (0,45%)
</c:v>
                </c:pt>
                <c:pt idx="11">
                  <c:v>Обслуживание государственного (муниципального долга) 22,10 тыс. руб. (0,00%)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396474.03</c:v>
                </c:pt>
                <c:pt idx="1">
                  <c:v>3321.52</c:v>
                </c:pt>
                <c:pt idx="2">
                  <c:v>34655.199999999997</c:v>
                </c:pt>
                <c:pt idx="3">
                  <c:v>781442.88</c:v>
                </c:pt>
                <c:pt idx="4">
                  <c:v>703892.83</c:v>
                </c:pt>
                <c:pt idx="5">
                  <c:v>476019.36</c:v>
                </c:pt>
                <c:pt idx="6">
                  <c:v>1326401.19</c:v>
                </c:pt>
                <c:pt idx="7">
                  <c:v>306414.17</c:v>
                </c:pt>
                <c:pt idx="8">
                  <c:v>62632.34</c:v>
                </c:pt>
                <c:pt idx="9">
                  <c:v>115529.78</c:v>
                </c:pt>
                <c:pt idx="10">
                  <c:v>18918.79</c:v>
                </c:pt>
                <c:pt idx="11">
                  <c:v>22.1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4084-4A51-B6EA-56F0CACBF3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4084-4A51-B6EA-56F0CACBF3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4084-4A51-B6EA-56F0CACBF3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4084-4A51-B6EA-56F0CACBF39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4084-4A51-B6EA-56F0CACBF39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4084-4A51-B6EA-56F0CACBF39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4084-4A51-B6EA-56F0CACBF39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4084-4A51-B6EA-56F0CACBF39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4084-4A51-B6EA-56F0CACBF39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4084-4A51-B6EA-56F0CACBF39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4084-4A51-B6EA-56F0CACBF39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4084-4A51-B6EA-56F0CACBF39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4084-4A51-B6EA-56F0CACBF396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396 474,03 тыс. руб. (9,38%)
</c:v>
                </c:pt>
                <c:pt idx="1">
                  <c:v>Национальная оборона 3 321,52 тыс. руб. (0,09%)</c:v>
                </c:pt>
                <c:pt idx="2">
                  <c:v>Национальная безопасность и правохранительная деятельность 34 655,20 тыс.руб.(0,82%)</c:v>
                </c:pt>
                <c:pt idx="3">
                  <c:v>Национальная экономика 781 442,88 тыс. руб. (18,49%)
</c:v>
                </c:pt>
                <c:pt idx="4">
                  <c:v>Жилищно-коммунальное хозяйство 703 892,83 тыс. руб. (16,66%)
</c:v>
                </c:pt>
                <c:pt idx="5">
                  <c:v>Охрана окружающей среды 476 019,36 тыс. руб. (11,26%)
</c:v>
                </c:pt>
                <c:pt idx="6">
                  <c:v>Образование 1 326 401,19 тыс. руб. (31,39%)
</c:v>
                </c:pt>
                <c:pt idx="7">
                  <c:v>Культура и кинематография 306 414,17 тыс. руб. (7,25%)
</c:v>
                </c:pt>
                <c:pt idx="8">
                  <c:v>
Социальная политика 62 632,34 тыс. руб. (1,48%)
</c:v>
                </c:pt>
                <c:pt idx="9">
                  <c:v>Физическая культура и спорт 115 529,78 тыс. руб. (2,73%)
</c:v>
                </c:pt>
                <c:pt idx="10">
                  <c:v>Средства массовой информации 18 918,79 тыс. руб. (0,45%)
</c:v>
                </c:pt>
                <c:pt idx="11">
                  <c:v>Обслуживание государственного (муниципального долга) 22,10 тыс. руб. (0,00%)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9.3823925124654224</c:v>
                </c:pt>
                <c:pt idx="1">
                  <c:v>7.860238507426108E-2</c:v>
                </c:pt>
                <c:pt idx="2">
                  <c:v>0.820100849979989</c:v>
                </c:pt>
                <c:pt idx="3">
                  <c:v>18.492519740148968</c:v>
                </c:pt>
                <c:pt idx="4">
                  <c:v>16.657330160490197</c:v>
                </c:pt>
                <c:pt idx="5">
                  <c:v>11.264799560900828</c:v>
                </c:pt>
                <c:pt idx="6">
                  <c:v>31.388730791727326</c:v>
                </c:pt>
                <c:pt idx="7">
                  <c:v>7.2511634982026605</c:v>
                </c:pt>
                <c:pt idx="8">
                  <c:v>1.4821681961216688</c:v>
                </c:pt>
                <c:pt idx="9">
                  <c:v>2.7339640451072604</c:v>
                </c:pt>
                <c:pt idx="10">
                  <c:v>0.44770527250146919</c:v>
                </c:pt>
                <c:pt idx="11">
                  <c:v>5.2298727996253833E-4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C8FA-423C-AC64-554E39792A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514172141825221"/>
          <c:y val="2.678829117282332E-3"/>
          <c:w val="0.35485827858174773"/>
          <c:h val="0.9970368572901146"/>
        </c:manualLayout>
      </c:layout>
      <c:overlay val="0"/>
      <c:spPr>
        <a:gradFill>
          <a:gsLst>
            <a:gs pos="78000">
              <a:srgbClr val="E5F7F7"/>
            </a:gs>
            <a:gs pos="86000">
              <a:srgbClr val="ECF9F9"/>
            </a:gs>
            <a:gs pos="40000">
              <a:srgbClr val="EDF9F9"/>
            </a:gs>
            <a:gs pos="15000">
              <a:srgbClr val="FDFFE7"/>
            </a:gs>
            <a:gs pos="98000">
              <a:schemeClr val="accent1">
                <a:tint val="23500"/>
                <a:satMod val="160000"/>
              </a:schemeClr>
            </a:gs>
          </a:gsLst>
          <a:lin ang="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99000">
          <a:schemeClr val="bg1"/>
        </a:gs>
        <a:gs pos="50000">
          <a:srgbClr val="FDFFE7"/>
        </a:gs>
        <a:gs pos="14000">
          <a:schemeClr val="accent1">
            <a:tint val="23500"/>
            <a:satMod val="160000"/>
          </a:schemeClr>
        </a:gs>
      </a:gsLst>
      <a:lin ang="0" scaled="1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softEdge rad="3175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42000">
              <a:srgbClr val="FDFFE7"/>
            </a:gs>
            <a:gs pos="91000">
              <a:schemeClr val="accent6"/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47000">
              <a:srgbClr val="FFFF00"/>
            </a:gs>
            <a:gs pos="16000">
              <a:srgbClr val="00FFCC"/>
            </a:gs>
          </a:gsLst>
          <a:lin ang="5400000" scaled="0"/>
        </a:gradFill>
        <a:ln>
          <a:solidFill>
            <a:schemeClr val="bg1"/>
          </a:solidFill>
        </a:ln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</a:t>
          </a: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проекта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41000">
              <a:schemeClr val="accent3">
                <a:lumMod val="20000"/>
                <a:lumOff val="80000"/>
              </a:schemeClr>
            </a:gs>
            <a:gs pos="100000">
              <a:srgbClr val="8C8FF8"/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</a:t>
          </a:r>
        </a:p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и утверждение проекта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1000">
              <a:srgbClr val="FFFCB9"/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2000">
              <a:schemeClr val="accent1">
                <a:lumMod val="20000"/>
                <a:lumOff val="80000"/>
              </a:schemeClr>
            </a:gs>
            <a:gs pos="78000">
              <a:schemeClr val="accent6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b="1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21348" custScaleY="80501" custLinFactNeighborX="1484" custLinFactNeighborY="822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 custScaleX="106964" custScaleY="151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 custScaleX="113627" custScaleY="150134" custRadScaleRad="98518" custRadScaleInc="-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 custScaleX="109415" custScaleY="149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 custScaleX="110864" custScaleY="156369" custRadScaleRad="95350" custRadScaleInc="-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3164">
          <a:schemeClr val="accent6">
            <a:lumMod val="20000"/>
            <a:lumOff val="80000"/>
          </a:schemeClr>
        </a:gs>
        <a:gs pos="22000">
          <a:schemeClr val="accent6">
            <a:lumMod val="20000"/>
            <a:lumOff val="80000"/>
          </a:schemeClr>
        </a:gs>
        <a:gs pos="74000">
          <a:schemeClr val="accent1">
            <a:lumMod val="20000"/>
            <a:lumOff val="80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604948" y="2498582"/>
          <a:ext cx="1568064" cy="1040237"/>
        </a:xfrm>
        <a:prstGeom prst="ellipse">
          <a:avLst/>
        </a:prstGeom>
        <a:gradFill rotWithShape="0">
          <a:gsLst>
            <a:gs pos="42000">
              <a:srgbClr val="FDFFE7"/>
            </a:gs>
            <a:gs pos="91000">
              <a:schemeClr val="accent6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4586" y="2650921"/>
        <a:ext cx="1108788" cy="735559"/>
      </dsp:txXfrm>
    </dsp:sp>
    <dsp:sp modelId="{77C1A16E-A33F-4328-9C30-2B8078A34CDE}">
      <dsp:nvSpPr>
        <dsp:cNvPr id="0" name=""/>
        <dsp:cNvSpPr/>
      </dsp:nvSpPr>
      <dsp:spPr>
        <a:xfrm rot="16099646">
          <a:off x="2262876" y="2366186"/>
          <a:ext cx="215547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215547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65261" y="2385563"/>
        <a:ext cx="10777" cy="10777"/>
      </dsp:txXfrm>
    </dsp:sp>
    <dsp:sp modelId="{EAFB128C-F502-47B9-B302-38D7AEAA8661}">
      <dsp:nvSpPr>
        <dsp:cNvPr id="0" name=""/>
        <dsp:cNvSpPr/>
      </dsp:nvSpPr>
      <dsp:spPr>
        <a:xfrm>
          <a:off x="1647929" y="331829"/>
          <a:ext cx="1382194" cy="1952224"/>
        </a:xfrm>
        <a:prstGeom prst="ellipse">
          <a:avLst/>
        </a:prstGeom>
        <a:gradFill rotWithShape="0">
          <a:gsLst>
            <a:gs pos="47000">
              <a:srgbClr val="FFFF00"/>
            </a:gs>
            <a:gs pos="16000">
              <a:srgbClr val="00FFCC"/>
            </a:gs>
          </a:gsLst>
          <a:lin ang="5400000" scaled="0"/>
        </a:gradFill>
        <a:ln w="19050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</a:t>
          </a: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проекта бюджета</a:t>
          </a:r>
          <a:endParaRPr lang="ru-RU" sz="1200" b="1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0347" y="617726"/>
        <a:ext cx="977358" cy="1380430"/>
      </dsp:txXfrm>
    </dsp:sp>
    <dsp:sp modelId="{CBB622AE-1EEB-4E9B-A7AB-FEB571855ABE}">
      <dsp:nvSpPr>
        <dsp:cNvPr id="0" name=""/>
        <dsp:cNvSpPr/>
      </dsp:nvSpPr>
      <dsp:spPr>
        <a:xfrm rot="21539132">
          <a:off x="3172726" y="2979257"/>
          <a:ext cx="9037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90372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15653" y="3001764"/>
        <a:ext cx="4518" cy="4518"/>
      </dsp:txXfrm>
    </dsp:sp>
    <dsp:sp modelId="{47F3830A-C8E7-49D9-941E-BA30F04DA5C9}">
      <dsp:nvSpPr>
        <dsp:cNvPr id="0" name=""/>
        <dsp:cNvSpPr/>
      </dsp:nvSpPr>
      <dsp:spPr>
        <a:xfrm>
          <a:off x="3263026" y="2020204"/>
          <a:ext cx="1468293" cy="1940039"/>
        </a:xfrm>
        <a:prstGeom prst="ellipse">
          <a:avLst/>
        </a:prstGeom>
        <a:gradFill rotWithShape="0">
          <a:gsLst>
            <a:gs pos="41000">
              <a:schemeClr val="accent3">
                <a:lumMod val="20000"/>
                <a:lumOff val="80000"/>
              </a:schemeClr>
            </a:gs>
            <a:gs pos="100000">
              <a:srgbClr val="8C8FF8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и утверждение проекта бюджета</a:t>
          </a:r>
          <a:endParaRPr lang="ru-RU" sz="1200" b="1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8053" y="2304316"/>
        <a:ext cx="1038239" cy="1371815"/>
      </dsp:txXfrm>
    </dsp:sp>
    <dsp:sp modelId="{7DE1D65B-DF32-4171-9E7A-E49339917776}">
      <dsp:nvSpPr>
        <dsp:cNvPr id="0" name=""/>
        <dsp:cNvSpPr/>
      </dsp:nvSpPr>
      <dsp:spPr>
        <a:xfrm rot="5503706">
          <a:off x="2286156" y="3598493"/>
          <a:ext cx="16916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69161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66508" y="3619029"/>
        <a:ext cx="8458" cy="8458"/>
      </dsp:txXfrm>
    </dsp:sp>
    <dsp:sp modelId="{2A789497-3BEB-4384-8357-FDABAB12B50F}">
      <dsp:nvSpPr>
        <dsp:cNvPr id="0" name=""/>
        <dsp:cNvSpPr/>
      </dsp:nvSpPr>
      <dsp:spPr>
        <a:xfrm>
          <a:off x="1632093" y="3706978"/>
          <a:ext cx="1413866" cy="1934288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1000">
              <a:srgbClr val="FFFCB9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b="1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9149" y="3990248"/>
        <a:ext cx="999754" cy="1367748"/>
      </dsp:txXfrm>
    </dsp:sp>
    <dsp:sp modelId="{D9DFDD59-21AA-4508-A30A-27B62AD647BD}">
      <dsp:nvSpPr>
        <dsp:cNvPr id="0" name=""/>
        <dsp:cNvSpPr/>
      </dsp:nvSpPr>
      <dsp:spPr>
        <a:xfrm rot="10832006">
          <a:off x="1450522" y="2985917"/>
          <a:ext cx="154505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54505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523913" y="3006821"/>
        <a:ext cx="7725" cy="7725"/>
      </dsp:txXfrm>
    </dsp:sp>
    <dsp:sp modelId="{16F9BD58-3222-445E-9E1A-7712C08FF988}">
      <dsp:nvSpPr>
        <dsp:cNvPr id="0" name=""/>
        <dsp:cNvSpPr/>
      </dsp:nvSpPr>
      <dsp:spPr>
        <a:xfrm>
          <a:off x="17951" y="1992991"/>
          <a:ext cx="1432590" cy="2020608"/>
        </a:xfrm>
        <a:prstGeom prst="ellipse">
          <a:avLst/>
        </a:prstGeom>
        <a:gradFill rotWithShape="0">
          <a:gsLst>
            <a:gs pos="42000">
              <a:schemeClr val="accent1">
                <a:lumMod val="20000"/>
                <a:lumOff val="80000"/>
              </a:schemeClr>
            </a:gs>
            <a:gs pos="78000">
              <a:schemeClr val="accent6">
                <a:lumMod val="40000"/>
                <a:lumOff val="60000"/>
              </a:schemeClr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b="1" kern="1200" dirty="0">
            <a:solidFill>
              <a:schemeClr val="accent2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749" y="2288902"/>
        <a:ext cx="1012994" cy="1428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0.49618</cdr:x>
      <cdr:y>0.24783</cdr:y>
    </cdr:from>
    <cdr:to>
      <cdr:x>0.59579</cdr:x>
      <cdr:y>0.38628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54578" y="16367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877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877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1243013"/>
            <a:ext cx="48434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70"/>
            <a:ext cx="5447030" cy="3914240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8" y="9442154"/>
            <a:ext cx="2950475" cy="498771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116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46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00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62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12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4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29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09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30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128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1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2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98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44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528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20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23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44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20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43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13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84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968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8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75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43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5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273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399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1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472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72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5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262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36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827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82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6303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692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556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611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772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1894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9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679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999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914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7900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292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909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8347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37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543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93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2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892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266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252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8400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2248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5076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30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667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73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573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7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03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7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2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9EE0-DC03-44DE-8BD3-19746402EB6B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40CC-1BE9-4887-892E-C297D3E17A9D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2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A693-8655-4697-96F2-183264BBC46E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08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BC5F-C2D0-4AD3-A118-77484D608DB8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43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1E4D-75DE-4BCD-A3E5-FC8523635357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25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499B-35F5-4AA1-8BF7-8CB42B5443F1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65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8A0B-D88D-4A86-B103-3253996DF0D2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5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2663-F6CA-4C4C-92CF-C78720FB640C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9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5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9032-9EE5-4D76-AD6B-9733BA99BBAD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7CD9-0103-46AD-BE70-3D3F5E422817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E5CA-4530-42A9-920A-1B9BDC996DC3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6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7C4E-79D0-4D60-9931-976F5A8E6FB0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6396-F3D3-476C-9454-B7872851085C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1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FA13-3051-46F9-AC40-569869B6B7AB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6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4730-56C6-410A-92C9-C67AD0B27972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4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BB58-5AFC-4100-A019-D3FFB567F232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8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68DAB-D804-4BF8-9256-7022B38D295F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9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7.wdp"/><Relationship Id="rId5" Type="http://schemas.openxmlformats.org/officeDocument/2006/relationships/image" Target="../media/image61.png"/><Relationship Id="rId4" Type="http://schemas.microsoft.com/office/2007/relationships/hdphoto" Target="../media/hdphoto16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8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aldom-okrug.r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34575" cy="6858000"/>
          </a:xfrm>
          <a:prstGeom prst="rect">
            <a:avLst/>
          </a:prstGeom>
          <a:gradFill>
            <a:gsLst>
              <a:gs pos="100000">
                <a:srgbClr val="FFFCB9"/>
              </a:gs>
              <a:gs pos="0">
                <a:schemeClr val="bg1"/>
              </a:gs>
              <a:gs pos="1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458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ТАЛДОМСКИЙ  </a:t>
            </a:r>
            <a:r>
              <a:rPr lang="ru" sz="4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ГОРОДСКОЙ </a:t>
            </a:r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ОКРУГ</a:t>
            </a:r>
            <a:endParaRPr lang="ru-RU" sz="40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0" y="5547385"/>
            <a:ext cx="99060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3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к  проекту </a:t>
            </a:r>
            <a:r>
              <a:rPr lang="ru" sz="23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 решения  Совета  депутатов  Талдомского  </a:t>
            </a:r>
            <a:r>
              <a:rPr lang="ru" sz="23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городского </a:t>
            </a:r>
            <a:r>
              <a:rPr lang="ru" sz="23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 округа </a:t>
            </a:r>
            <a:r>
              <a:rPr lang="ru" sz="22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«Об  исполнении  бюджета  </a:t>
            </a:r>
            <a:r>
              <a:rPr lang="ru" sz="2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Талдомского </a:t>
            </a:r>
            <a:r>
              <a:rPr lang="ru" sz="22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городского </a:t>
            </a:r>
            <a:r>
              <a:rPr lang="ru" sz="2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округа </a:t>
            </a:r>
            <a:r>
              <a:rPr lang="ru" sz="2200" b="1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 за  </a:t>
            </a:r>
            <a:r>
              <a:rPr lang="ru" sz="2200" b="1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/>
              </a:rPr>
              <a:t>2023  год»</a:t>
            </a:r>
            <a:endParaRPr lang="ru" sz="22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581275"/>
            <a:ext cx="9906000" cy="1031564"/>
          </a:xfrm>
          <a:prstGeom prst="rect">
            <a:avLst/>
          </a:prstGeom>
          <a:scene3d>
            <a:camera prst="orthographicFront"/>
            <a:lightRig rig="morning" dir="t"/>
          </a:scene3d>
          <a:sp3d prstMaterial="plastic"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ru-RU" sz="6000" dirty="0" smtClean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 ДЛЯ  ГРАЖДАН</a:t>
            </a:r>
            <a:endParaRPr lang="ru-RU" sz="60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539" y="0"/>
            <a:ext cx="552036" cy="634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1" y="812650"/>
            <a:ext cx="1709161" cy="184708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990" y="732184"/>
            <a:ext cx="1704976" cy="186728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06" y="701630"/>
            <a:ext cx="2724150" cy="1704976"/>
          </a:xfrm>
          <a:prstGeom prst="rect">
            <a:avLst/>
          </a:prstGeom>
          <a:gradFill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</p:pic>
    </p:spTree>
    <p:extLst>
      <p:ext uri="{BB962C8B-B14F-4D97-AF65-F5344CB8AC3E}">
        <p14:creationId xmlns:p14="http://schemas.microsoft.com/office/powerpoint/2010/main" val="41502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5000">
              <a:schemeClr val="accent6">
                <a:lumMod val="20000"/>
                <a:lumOff val="80000"/>
              </a:schemeClr>
            </a:gs>
            <a:gs pos="0">
              <a:srgbClr val="FDFF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0"/>
            <a:ext cx="9906000" cy="849449"/>
          </a:xfrm>
          <a:prstGeom prst="roundRect">
            <a:avLst/>
          </a:prstGeom>
          <a:gradFill flip="none" rotWithShape="1">
            <a:gsLst>
              <a:gs pos="54064">
                <a:schemeClr val="accent6">
                  <a:lumMod val="20000"/>
                  <a:lumOff val="80000"/>
                </a:schemeClr>
              </a:gs>
              <a:gs pos="13000">
                <a:srgbClr val="FDFFE7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17875" y="850392"/>
            <a:ext cx="2983207" cy="1645158"/>
          </a:xfrm>
          <a:prstGeom prst="rect">
            <a:avLst/>
          </a:prstGeom>
          <a:gradFill flip="none" rotWithShape="1">
            <a:gsLst>
              <a:gs pos="24000">
                <a:schemeClr val="accent6">
                  <a:lumMod val="20000"/>
                  <a:lumOff val="80000"/>
                </a:schemeClr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бюджета. Готовиться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выносится на утверждение Советом депутатов городского округа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7876" y="2505076"/>
            <a:ext cx="2983207" cy="1981200"/>
          </a:xfrm>
          <a:prstGeom prst="rect">
            <a:avLst/>
          </a:prstGeom>
          <a:gradFill flip="none" rotWithShape="1">
            <a:gsLst>
              <a:gs pos="38805">
                <a:schemeClr val="accent6">
                  <a:lumMod val="20000"/>
                  <a:lumOff val="80000"/>
                </a:schemeClr>
              </a:gs>
              <a:gs pos="1460">
                <a:srgbClr val="FDFFE7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17878" y="4486276"/>
            <a:ext cx="2983205" cy="1419225"/>
          </a:xfrm>
          <a:prstGeom prst="rect">
            <a:avLst/>
          </a:prstGeom>
          <a:gradFill flip="none" rotWithShape="1">
            <a:gsLst>
              <a:gs pos="14000">
                <a:srgbClr val="FDFFE7"/>
              </a:gs>
              <a:gs pos="0">
                <a:schemeClr val="accent1">
                  <a:lumMod val="20000"/>
                  <a:lumOff val="80000"/>
                </a:schemeClr>
              </a:gs>
              <a:gs pos="5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17876" y="5876926"/>
            <a:ext cx="2983208" cy="981074"/>
          </a:xfrm>
          <a:prstGeom prst="rect">
            <a:avLst/>
          </a:prstGeom>
          <a:gradFill flip="none" rotWithShape="1">
            <a:gsLst>
              <a:gs pos="12568">
                <a:srgbClr val="FFFDDD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922747445"/>
              </p:ext>
            </p:extLst>
          </p:nvPr>
        </p:nvGraphicFramePr>
        <p:xfrm>
          <a:off x="2" y="844812"/>
          <a:ext cx="4695905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трелка вниз 11"/>
          <p:cNvSpPr/>
          <p:nvPr/>
        </p:nvSpPr>
        <p:spPr>
          <a:xfrm rot="8309214">
            <a:off x="885767" y="4849337"/>
            <a:ext cx="335482" cy="730771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700785">
            <a:off x="3436812" y="4821875"/>
            <a:ext cx="349283" cy="785692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9618890">
            <a:off x="3266702" y="2051118"/>
            <a:ext cx="310964" cy="753759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748982" y="879911"/>
            <a:ext cx="2115820" cy="1172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822722" y="2082058"/>
            <a:ext cx="2042080" cy="1132172"/>
          </a:xfrm>
          <a:prstGeom prst="ellipse">
            <a:avLst/>
          </a:prstGeom>
          <a:gradFill>
            <a:gsLst>
              <a:gs pos="9000">
                <a:srgbClr val="FDFFE7"/>
              </a:gs>
              <a:gs pos="100000">
                <a:schemeClr val="accent1"/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841480" y="3244692"/>
            <a:ext cx="2023322" cy="1213008"/>
          </a:xfrm>
          <a:prstGeom prst="ellipse">
            <a:avLst/>
          </a:prstGeom>
          <a:gradFill>
            <a:gsLst>
              <a:gs pos="51000">
                <a:srgbClr val="FFFFCC"/>
              </a:gs>
              <a:gs pos="4000">
                <a:srgbClr val="FFC000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822722" y="4516738"/>
            <a:ext cx="2042080" cy="121546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rgbClr val="FFFF00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822723" y="5791244"/>
            <a:ext cx="2042080" cy="1052007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8000">
                <a:srgbClr val="FDD3F7"/>
              </a:gs>
            </a:gsLst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7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1501"/>
            <a:ext cx="9905999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491915"/>
              </p:ext>
            </p:extLst>
          </p:nvPr>
        </p:nvGraphicFramePr>
        <p:xfrm>
          <a:off x="0" y="813816"/>
          <a:ext cx="9906001" cy="1280992"/>
        </p:xfrm>
        <a:graphic>
          <a:graphicData uri="http://schemas.openxmlformats.org/drawingml/2006/table">
            <a:tbl>
              <a:tblPr/>
              <a:tblGrid>
                <a:gridCol w="2059912">
                  <a:extLst>
                    <a:ext uri="{9D8B030D-6E8A-4147-A177-3AD203B41FA5}">
                      <a16:colId xmlns:a16="http://schemas.microsoft.com/office/drawing/2014/main" xmlns="" val="2658398083"/>
                    </a:ext>
                  </a:extLst>
                </a:gridCol>
                <a:gridCol w="2283487">
                  <a:extLst>
                    <a:ext uri="{9D8B030D-6E8A-4147-A177-3AD203B41FA5}">
                      <a16:colId xmlns:a16="http://schemas.microsoft.com/office/drawing/2014/main" xmlns="" val="2713195234"/>
                    </a:ext>
                  </a:extLst>
                </a:gridCol>
                <a:gridCol w="1152833">
                  <a:extLst>
                    <a:ext uri="{9D8B030D-6E8A-4147-A177-3AD203B41FA5}">
                      <a16:colId xmlns:a16="http://schemas.microsoft.com/office/drawing/2014/main" xmlns="" val="2007526372"/>
                    </a:ext>
                  </a:extLst>
                </a:gridCol>
                <a:gridCol w="1407487">
                  <a:extLst>
                    <a:ext uri="{9D8B030D-6E8A-4147-A177-3AD203B41FA5}">
                      <a16:colId xmlns:a16="http://schemas.microsoft.com/office/drawing/2014/main" xmlns="" val="3653939429"/>
                    </a:ext>
                  </a:extLst>
                </a:gridCol>
                <a:gridCol w="3002282">
                  <a:extLst>
                    <a:ext uri="{9D8B030D-6E8A-4147-A177-3AD203B41FA5}">
                      <a16:colId xmlns:a16="http://schemas.microsoft.com/office/drawing/2014/main" xmlns="" val="1859943731"/>
                    </a:ext>
                  </a:extLst>
                </a:gridCol>
              </a:tblGrid>
              <a:tr h="1280992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080778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615315"/>
              </p:ext>
            </p:extLst>
          </p:nvPr>
        </p:nvGraphicFramePr>
        <p:xfrm>
          <a:off x="0" y="2061556"/>
          <a:ext cx="9905999" cy="2194560"/>
        </p:xfrm>
        <a:graphic>
          <a:graphicData uri="http://schemas.openxmlformats.org/drawingml/2006/table">
            <a:tbl>
              <a:tblPr/>
              <a:tblGrid>
                <a:gridCol w="2069960">
                  <a:extLst>
                    <a:ext uri="{9D8B030D-6E8A-4147-A177-3AD203B41FA5}">
                      <a16:colId xmlns:a16="http://schemas.microsoft.com/office/drawing/2014/main" xmlns="" val="72809610"/>
                    </a:ext>
                  </a:extLst>
                </a:gridCol>
                <a:gridCol w="2270928">
                  <a:extLst>
                    <a:ext uri="{9D8B030D-6E8A-4147-A177-3AD203B41FA5}">
                      <a16:colId xmlns:a16="http://schemas.microsoft.com/office/drawing/2014/main" xmlns="" val="4199297736"/>
                    </a:ext>
                  </a:extLst>
                </a:gridCol>
                <a:gridCol w="1155344">
                  <a:extLst>
                    <a:ext uri="{9D8B030D-6E8A-4147-A177-3AD203B41FA5}">
                      <a16:colId xmlns:a16="http://schemas.microsoft.com/office/drawing/2014/main" xmlns="" val="1008784483"/>
                    </a:ext>
                  </a:extLst>
                </a:gridCol>
                <a:gridCol w="1406986">
                  <a:extLst>
                    <a:ext uri="{9D8B030D-6E8A-4147-A177-3AD203B41FA5}">
                      <a16:colId xmlns:a16="http://schemas.microsoft.com/office/drawing/2014/main" xmlns="" val="1642653795"/>
                    </a:ext>
                  </a:extLst>
                </a:gridCol>
                <a:gridCol w="3002781">
                  <a:extLst>
                    <a:ext uri="{9D8B030D-6E8A-4147-A177-3AD203B41FA5}">
                      <a16:colId xmlns:a16="http://schemas.microsoft.com/office/drawing/2014/main" xmlns="" val="2751371036"/>
                    </a:ext>
                  </a:extLst>
                </a:gridCol>
              </a:tblGrid>
              <a:tr h="1379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«Комфортная городская среда»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01.20 «Благоустройство общественных территорий муниципальных образования Московской</a:t>
                      </a:r>
                      <a:r>
                        <a:rPr lang="ru-RU" sz="1200" b="0" i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области (за исключению мероприятий по содержанию территорий)</a:t>
                      </a:r>
                      <a:endParaRPr lang="ru-RU" sz="1200" b="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Запрудня, ул. Первомайская-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 этап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Привокзальная площадь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8 Марта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Сквер </a:t>
                      </a:r>
                      <a:r>
                        <a:rPr lang="ru-RU" sz="1400" i="1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мкр</a:t>
                      </a:r>
                      <a:r>
                        <a:rPr lang="ru-RU" sz="1400" i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Совхоз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2023г.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ноябрь 2023г.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10 051,04</a:t>
                      </a: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10 553,66</a:t>
                      </a:r>
                    </a:p>
                    <a:p>
                      <a:pPr indent="0" algn="ctr"/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за счет средств муниципального образования Московской области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- 3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Благоустроена  Привокзальная площадь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Запрудня-1 единица;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по адресу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8 Марта -1 единица</a:t>
                      </a:r>
                    </a:p>
                    <a:p>
                      <a:pPr indent="0" algn="ctr"/>
                      <a:endParaRPr lang="ru-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847796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887"/>
            <a:ext cx="4890053" cy="2594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053" y="4263887"/>
            <a:ext cx="5015946" cy="2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15824" y="-81501"/>
            <a:ext cx="10021824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57110"/>
              </p:ext>
            </p:extLst>
          </p:nvPr>
        </p:nvGraphicFramePr>
        <p:xfrm>
          <a:off x="0" y="813816"/>
          <a:ext cx="9901084" cy="1280992"/>
        </p:xfrm>
        <a:graphic>
          <a:graphicData uri="http://schemas.openxmlformats.org/drawingml/2006/table">
            <a:tbl>
              <a:tblPr/>
              <a:tblGrid>
                <a:gridCol w="2019719">
                  <a:extLst>
                    <a:ext uri="{9D8B030D-6E8A-4147-A177-3AD203B41FA5}">
                      <a16:colId xmlns:a16="http://schemas.microsoft.com/office/drawing/2014/main" xmlns="" val="2658398083"/>
                    </a:ext>
                  </a:extLst>
                </a:gridCol>
                <a:gridCol w="2323680">
                  <a:extLst>
                    <a:ext uri="{9D8B030D-6E8A-4147-A177-3AD203B41FA5}">
                      <a16:colId xmlns:a16="http://schemas.microsoft.com/office/drawing/2014/main" xmlns="" val="2713195234"/>
                    </a:ext>
                  </a:extLst>
                </a:gridCol>
                <a:gridCol w="1060704">
                  <a:extLst>
                    <a:ext uri="{9D8B030D-6E8A-4147-A177-3AD203B41FA5}">
                      <a16:colId xmlns:a16="http://schemas.microsoft.com/office/drawing/2014/main" xmlns="" val="2007526372"/>
                    </a:ext>
                  </a:extLst>
                </a:gridCol>
                <a:gridCol w="1499616">
                  <a:extLst>
                    <a:ext uri="{9D8B030D-6E8A-4147-A177-3AD203B41FA5}">
                      <a16:colId xmlns:a16="http://schemas.microsoft.com/office/drawing/2014/main" xmlns="" val="3653939429"/>
                    </a:ext>
                  </a:extLst>
                </a:gridCol>
                <a:gridCol w="2997365">
                  <a:extLst>
                    <a:ext uri="{9D8B030D-6E8A-4147-A177-3AD203B41FA5}">
                      <a16:colId xmlns:a16="http://schemas.microsoft.com/office/drawing/2014/main" xmlns="" val="1859943731"/>
                    </a:ext>
                  </a:extLst>
                </a:gridCol>
              </a:tblGrid>
              <a:tr h="1280992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080778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080857"/>
              </p:ext>
            </p:extLst>
          </p:nvPr>
        </p:nvGraphicFramePr>
        <p:xfrm>
          <a:off x="0" y="2064774"/>
          <a:ext cx="9901084" cy="2595713"/>
        </p:xfrm>
        <a:graphic>
          <a:graphicData uri="http://schemas.openxmlformats.org/drawingml/2006/table">
            <a:tbl>
              <a:tblPr/>
              <a:tblGrid>
                <a:gridCol w="2019719">
                  <a:extLst>
                    <a:ext uri="{9D8B030D-6E8A-4147-A177-3AD203B41FA5}">
                      <a16:colId xmlns:a16="http://schemas.microsoft.com/office/drawing/2014/main" xmlns="" val="72809610"/>
                    </a:ext>
                  </a:extLst>
                </a:gridCol>
                <a:gridCol w="2326139">
                  <a:extLst>
                    <a:ext uri="{9D8B030D-6E8A-4147-A177-3AD203B41FA5}">
                      <a16:colId xmlns:a16="http://schemas.microsoft.com/office/drawing/2014/main" xmlns="" val="4199297736"/>
                    </a:ext>
                  </a:extLst>
                </a:gridCol>
                <a:gridCol w="1060155">
                  <a:extLst>
                    <a:ext uri="{9D8B030D-6E8A-4147-A177-3AD203B41FA5}">
                      <a16:colId xmlns:a16="http://schemas.microsoft.com/office/drawing/2014/main" xmlns="" val="1008784483"/>
                    </a:ext>
                  </a:extLst>
                </a:gridCol>
                <a:gridCol w="1497205">
                  <a:extLst>
                    <a:ext uri="{9D8B030D-6E8A-4147-A177-3AD203B41FA5}">
                      <a16:colId xmlns:a16="http://schemas.microsoft.com/office/drawing/2014/main" xmlns="" val="1642653795"/>
                    </a:ext>
                  </a:extLst>
                </a:gridCol>
                <a:gridCol w="2997866">
                  <a:extLst>
                    <a:ext uri="{9D8B030D-6E8A-4147-A177-3AD203B41FA5}">
                      <a16:colId xmlns:a16="http://schemas.microsoft.com/office/drawing/2014/main" xmlns="" val="2751371036"/>
                    </a:ext>
                  </a:extLst>
                </a:gridCol>
              </a:tblGrid>
              <a:tr h="2595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Капитальный ремонт автомобильных дорог  к сельским населенным пунктам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 Троица-Вязники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Талдомского городского округа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Талдомский городской округ, деревня Троица-Вязники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(участок 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(участок 2) </a:t>
                      </a:r>
                      <a:endParaRPr lang="ru-RU" sz="1400" i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 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134 592,61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Площадь отремонтированных (капитально отремонтированных) автомобильных дорог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к сельским населенным пунктам  - 33 950 квадратных метров</a:t>
                      </a: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(4,85 км положено  асфальтированного  покрытия на подъезде и в самой деревне Троица-Вязники) </a:t>
                      </a:r>
                    </a:p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Новая дорога значительно</a:t>
                      </a:r>
                      <a:r>
                        <a:rPr lang="ru-RU" sz="12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улучшило качество жизни граждан с общей доступностью и подъездом. Ранее деревня Троица-Вязники имела подход только по пешеходному мосту</a:t>
                      </a:r>
                      <a:endParaRPr lang="ru-RU" sz="1200" b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847796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4660489"/>
            <a:ext cx="3313471" cy="2197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06" y="4660490"/>
            <a:ext cx="2979176" cy="2197510"/>
          </a:xfrm>
          <a:prstGeom prst="rect">
            <a:avLst/>
          </a:prstGeom>
        </p:spPr>
      </p:pic>
      <p:pic>
        <p:nvPicPr>
          <p:cNvPr id="1026" name="Picture 2" descr="https://ideputat.er.ru/sites/default/files/styles/page_width/public/deputy/news/293205/20231110120154.jpg?itok=DkcKo0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81" y="4660489"/>
            <a:ext cx="3633019" cy="21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4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0003536" cy="9079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8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984157"/>
              </p:ext>
            </p:extLst>
          </p:nvPr>
        </p:nvGraphicFramePr>
        <p:xfrm>
          <a:off x="1" y="905256"/>
          <a:ext cx="9906000" cy="1505436"/>
        </p:xfrm>
        <a:graphic>
          <a:graphicData uri="http://schemas.openxmlformats.org/drawingml/2006/table">
            <a:tbl>
              <a:tblPr/>
              <a:tblGrid>
                <a:gridCol w="2748492">
                  <a:extLst>
                    <a:ext uri="{9D8B030D-6E8A-4147-A177-3AD203B41FA5}">
                      <a16:colId xmlns:a16="http://schemas.microsoft.com/office/drawing/2014/main" xmlns="" val="2561019226"/>
                    </a:ext>
                  </a:extLst>
                </a:gridCol>
                <a:gridCol w="1599987">
                  <a:extLst>
                    <a:ext uri="{9D8B030D-6E8A-4147-A177-3AD203B41FA5}">
                      <a16:colId xmlns:a16="http://schemas.microsoft.com/office/drawing/2014/main" xmlns="" val="3772462220"/>
                    </a:ext>
                  </a:extLst>
                </a:gridCol>
                <a:gridCol w="1042671">
                  <a:extLst>
                    <a:ext uri="{9D8B030D-6E8A-4147-A177-3AD203B41FA5}">
                      <a16:colId xmlns:a16="http://schemas.microsoft.com/office/drawing/2014/main" xmlns="" val="2353775997"/>
                    </a:ext>
                  </a:extLst>
                </a:gridCol>
                <a:gridCol w="1421631">
                  <a:extLst>
                    <a:ext uri="{9D8B030D-6E8A-4147-A177-3AD203B41FA5}">
                      <a16:colId xmlns:a16="http://schemas.microsoft.com/office/drawing/2014/main" xmlns="" val="4143462803"/>
                    </a:ext>
                  </a:extLst>
                </a:gridCol>
                <a:gridCol w="3093219">
                  <a:extLst>
                    <a:ext uri="{9D8B030D-6E8A-4147-A177-3AD203B41FA5}">
                      <a16:colId xmlns:a16="http://schemas.microsoft.com/office/drawing/2014/main" xmlns="" val="2748186169"/>
                    </a:ext>
                  </a:extLst>
                </a:gridCol>
              </a:tblGrid>
              <a:tr h="1505436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5163045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886499"/>
              </p:ext>
            </p:extLst>
          </p:nvPr>
        </p:nvGraphicFramePr>
        <p:xfrm>
          <a:off x="1" y="2387600"/>
          <a:ext cx="9906000" cy="2087880"/>
        </p:xfrm>
        <a:graphic>
          <a:graphicData uri="http://schemas.openxmlformats.org/drawingml/2006/table">
            <a:tbl>
              <a:tblPr/>
              <a:tblGrid>
                <a:gridCol w="2750023">
                  <a:extLst>
                    <a:ext uri="{9D8B030D-6E8A-4147-A177-3AD203B41FA5}">
                      <a16:colId xmlns:a16="http://schemas.microsoft.com/office/drawing/2014/main" xmlns="" val="1475546141"/>
                    </a:ext>
                  </a:extLst>
                </a:gridCol>
                <a:gridCol w="1596789">
                  <a:extLst>
                    <a:ext uri="{9D8B030D-6E8A-4147-A177-3AD203B41FA5}">
                      <a16:colId xmlns:a16="http://schemas.microsoft.com/office/drawing/2014/main" xmlns="" val="1322164959"/>
                    </a:ext>
                  </a:extLst>
                </a:gridCol>
                <a:gridCol w="1039103">
                  <a:extLst>
                    <a:ext uri="{9D8B030D-6E8A-4147-A177-3AD203B41FA5}">
                      <a16:colId xmlns:a16="http://schemas.microsoft.com/office/drawing/2014/main" xmlns="" val="3088112150"/>
                    </a:ext>
                  </a:extLst>
                </a:gridCol>
                <a:gridCol w="1426866">
                  <a:extLst>
                    <a:ext uri="{9D8B030D-6E8A-4147-A177-3AD203B41FA5}">
                      <a16:colId xmlns:a16="http://schemas.microsoft.com/office/drawing/2014/main" xmlns="" val="1931604331"/>
                    </a:ext>
                  </a:extLst>
                </a:gridCol>
                <a:gridCol w="3093219">
                  <a:extLst>
                    <a:ext uri="{9D8B030D-6E8A-4147-A177-3AD203B41FA5}">
                      <a16:colId xmlns:a16="http://schemas.microsoft.com/office/drawing/2014/main" xmlns="" val="3327438534"/>
                    </a:ext>
                  </a:extLst>
                </a:gridCol>
              </a:tblGrid>
              <a:tr h="1690144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Национальный проект 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«Жилье и городская среда»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программа Московской</a:t>
                      </a:r>
                      <a:b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области «Переселение граждан из аварийного  жилищного фонда в Московской области на 2019-2025 годы»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F3.04 </a:t>
                      </a:r>
                    </a:p>
                    <a:p>
                      <a:r>
                        <a:rPr lang="ru-RU" sz="11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1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Переселение из непригодного для проживания жилищного фонда по IV </a:t>
                      </a: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этапу</a:t>
                      </a:r>
                    </a:p>
                    <a:p>
                      <a:r>
                        <a:rPr lang="ru-RU" sz="1200" dirty="0" smtClean="0"/>
                        <a:t/>
                      </a:r>
                      <a:br>
                        <a:rPr lang="ru-RU" sz="1200" dirty="0" smtClean="0"/>
                      </a:b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Талдомский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городской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 </a:t>
                      </a: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Темпы</a:t>
                      </a:r>
                      <a:endParaRPr lang="ru" sz="1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декабрь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года</a:t>
                      </a:r>
                      <a:endParaRPr lang="ru" sz="1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10,6 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семей, улучшивших жилищные условия- 0,01 тыс. случаев</a:t>
                      </a:r>
                    </a:p>
                    <a:p>
                      <a:pPr indent="0"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семьи (12 граждан) переехали в новые квартиры. </a:t>
                      </a:r>
                    </a:p>
                    <a:p>
                      <a:pPr indent="0"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Расселено более 266 квадратных метров аварийного жилья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66021300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3510"/>
            <a:ext cx="9906000" cy="23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219">
              <a:srgbClr val="FDFFE7"/>
            </a:gs>
            <a:gs pos="47000">
              <a:srgbClr val="FDFFE7"/>
            </a:gs>
            <a:gs pos="71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9665" y="-334297"/>
            <a:ext cx="9925665" cy="2227491"/>
          </a:xfrm>
          <a:prstGeom prst="rect">
            <a:avLst/>
          </a:prstGeom>
          <a:gradFill flip="none" rotWithShape="1">
            <a:gsLst>
              <a:gs pos="88000">
                <a:srgbClr val="FDFFE7"/>
              </a:gs>
              <a:gs pos="43000">
                <a:srgbClr val="FDFFE7"/>
              </a:gs>
              <a:gs pos="55000">
                <a:schemeClr val="bg1"/>
              </a:gs>
              <a:gs pos="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резервного фонда администрации Талдомского городского округа за 2023 год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452196" y="1460514"/>
            <a:ext cx="1363352" cy="576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671712"/>
              </p:ext>
            </p:extLst>
          </p:nvPr>
        </p:nvGraphicFramePr>
        <p:xfrm>
          <a:off x="0" y="1880316"/>
          <a:ext cx="9899374" cy="2795990"/>
        </p:xfrm>
        <a:graphic>
          <a:graphicData uri="http://schemas.openxmlformats.org/drawingml/2006/table">
            <a:tbl>
              <a:tblPr/>
              <a:tblGrid>
                <a:gridCol w="1293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121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932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1216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№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Направление средств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Сумма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7578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1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Оказание</a:t>
                      </a:r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матеральной помощи пострадавшим от стихийный бедствий (пожара)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 - 9 чел. -  135,0 тыс. руб.</a:t>
                      </a:r>
                    </a:p>
                    <a:p>
                      <a:pPr indent="0"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</a:t>
                      </a:r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ер. Сотское - 2 чел.    -   30,0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Измайлово - 1 чел   .  - 10,0 тыс. руб.</a:t>
                      </a: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175,0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193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2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Оказание материальной помощи родственникам погибших в специальной военной операции - 3чел.</a:t>
                      </a: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150,0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19562923"/>
                  </a:ext>
                </a:extLst>
              </a:tr>
              <a:tr h="507003">
                <a:tc gridSpan="2">
                  <a:txBody>
                    <a:bodyPr/>
                    <a:lstStyle/>
                    <a:p>
                      <a:pPr indent="0" algn="l"/>
                      <a:r>
                        <a:rPr lang="ru" sz="1400" b="1" dirty="0" smtClean="0">
                          <a:latin typeface="Times New Roman"/>
                        </a:rPr>
                        <a:t>                                   Всего расходов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 algn="ctr"/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325,0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48" y="4689987"/>
            <a:ext cx="5142271" cy="2168012"/>
          </a:xfrm>
          <a:prstGeom prst="rect">
            <a:avLst/>
          </a:prstGeom>
          <a:solidFill>
            <a:srgbClr val="FDFFE7"/>
          </a:solidFill>
        </p:spPr>
      </p:pic>
      <p:sp>
        <p:nvSpPr>
          <p:cNvPr id="8" name="AutoShape 2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89987"/>
            <a:ext cx="4739147" cy="21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10530349" cy="1721648"/>
          </a:xfrm>
          <a:prstGeom prst="rect">
            <a:avLst/>
          </a:prstGeom>
          <a:gradFill>
            <a:gsLst>
              <a:gs pos="37000">
                <a:srgbClr val="FDFFE7"/>
              </a:gs>
              <a:gs pos="1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дорожного фонда администрации Талдомского городского округа за 2023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0864645" y="1370591"/>
            <a:ext cx="727588" cy="27790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endParaRPr lang="ru" sz="1200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914083"/>
              </p:ext>
            </p:extLst>
          </p:nvPr>
        </p:nvGraphicFramePr>
        <p:xfrm>
          <a:off x="0" y="1648496"/>
          <a:ext cx="6862916" cy="5209503"/>
        </p:xfrm>
        <a:graphic>
          <a:graphicData uri="http://schemas.openxmlformats.org/drawingml/2006/table">
            <a:tbl>
              <a:tblPr/>
              <a:tblGrid>
                <a:gridCol w="33036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97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09368">
                  <a:extLst>
                    <a:ext uri="{9D8B030D-6E8A-4147-A177-3AD203B41FA5}">
                      <a16:colId xmlns:a16="http://schemas.microsoft.com/office/drawing/2014/main" xmlns="" val="986905971"/>
                    </a:ext>
                  </a:extLst>
                </a:gridCol>
              </a:tblGrid>
              <a:tr h="1075938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Наименование  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План по решению </a:t>
                      </a:r>
                    </a:p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о бюджете, уточненный</a:t>
                      </a:r>
                    </a:p>
                    <a:p>
                      <a:pPr marL="114300" indent="0" algn="ctr"/>
                      <a:r>
                        <a:rPr lang="ru-RU" sz="1400" b="1" dirty="0" smtClean="0">
                          <a:latin typeface="Times New Roman"/>
                        </a:rPr>
                        <a:t>(т</a:t>
                      </a:r>
                      <a:r>
                        <a:rPr lang="ru" sz="1400" b="1" dirty="0" smtClean="0">
                          <a:latin typeface="Times New Roman"/>
                        </a:rPr>
                        <a:t>ыс. руб.)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Фактическое исполнение</a:t>
                      </a:r>
                    </a:p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(тыс. </a:t>
                      </a:r>
                      <a:r>
                        <a:rPr lang="ru-RU" sz="1400" b="1" dirty="0" smtClean="0">
                          <a:latin typeface="Times New Roman"/>
                        </a:rPr>
                        <a:t>р</a:t>
                      </a:r>
                      <a:r>
                        <a:rPr lang="ru" sz="1400" b="1" dirty="0" smtClean="0">
                          <a:latin typeface="Times New Roman"/>
                        </a:rPr>
                        <a:t>уб.)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% исполнения уточненного плана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634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Содержание автомобильный дорог</a:t>
                      </a:r>
                    </a:p>
                    <a:p>
                      <a:pPr indent="0" algn="ctr"/>
                      <a:r>
                        <a:rPr lang="ru" sz="1300" b="0" dirty="0" smtClean="0">
                          <a:latin typeface="Times New Roman"/>
                        </a:rPr>
                        <a:t> общего 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  </a:t>
                      </a:r>
                      <a:r>
                        <a:rPr lang="ru" sz="1300" b="0" dirty="0" smtClean="0">
                          <a:latin typeface="Times New Roman"/>
                        </a:rPr>
                        <a:t>пользования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179 574,84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178 829,72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99,59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634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Ремонт автомобильных дорог </a:t>
                      </a:r>
                    </a:p>
                    <a:p>
                      <a:pPr indent="0" algn="ctr"/>
                      <a:r>
                        <a:rPr lang="ru" sz="1300" b="0" dirty="0" smtClean="0">
                          <a:latin typeface="Times New Roman"/>
                        </a:rPr>
                        <a:t>общего пользования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63 660,00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63 567,10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99,85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23503124"/>
                  </a:ext>
                </a:extLst>
              </a:tr>
              <a:tr h="463668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Мероприятия по обеспечению безопасности дорожного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 движения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8 544,43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8 464,55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99,07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72271085"/>
                  </a:ext>
                </a:extLst>
              </a:tr>
              <a:tr h="799268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300" b="0" dirty="0" smtClean="0">
                          <a:latin typeface="Times New Roman"/>
                        </a:rPr>
                        <a:t>Софинансирование работ по капитальному ремонту и ремонту автомобильных дорог общего пользования местного значения</a:t>
                      </a:r>
                    </a:p>
                    <a:p>
                      <a:pPr indent="0" algn="ctr"/>
                      <a:r>
                        <a:rPr lang="ru" sz="1300" b="0" dirty="0" smtClean="0">
                          <a:latin typeface="Times New Roman"/>
                        </a:rPr>
                        <a:t> (дороги и подъезды к СНТ)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455 407,28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440 234,16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96,67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24252182"/>
                  </a:ext>
                </a:extLst>
              </a:tr>
              <a:tr h="1634659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baseline="0" dirty="0" smtClean="0">
                          <a:latin typeface="Times New Roman"/>
                        </a:rPr>
                        <a:t>  </a:t>
                      </a:r>
                      <a:r>
                        <a:rPr lang="ru" sz="1300" b="0" dirty="0" smtClean="0">
                          <a:latin typeface="Times New Roman"/>
                        </a:rPr>
                        <a:t>Ремонт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 дворовых территорий (в части работ по ямочному ремонту асфальтного покрытия дворовых территорий, в том числе пешеходных дорожек, тротуаров, парковок, проездов, в т.ч. </a:t>
                      </a:r>
                      <a:r>
                        <a:rPr lang="ru-RU" sz="1300" b="0" baseline="0" dirty="0" smtClean="0">
                          <a:latin typeface="Times New Roman"/>
                        </a:rPr>
                        <a:t>п</a:t>
                      </a:r>
                      <a:r>
                        <a:rPr lang="ru" sz="1300" b="0" baseline="0" dirty="0" smtClean="0">
                          <a:latin typeface="Times New Roman"/>
                        </a:rPr>
                        <a:t>роездов на дворовые  территории, в том числе внутриквартальных проездов, нуждающихся в ямочном ремонте асфальтового покрытия дворовых территорий)</a:t>
                      </a:r>
                      <a:endParaRPr lang="ru" sz="13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21 282,16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21 282,16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100,00</a:t>
                      </a:r>
                      <a:endParaRPr lang="ru" sz="13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78708222"/>
                  </a:ext>
                </a:extLst>
              </a:tr>
              <a:tr h="436702"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latin typeface="Times New Roman"/>
                        </a:rPr>
                        <a:t>ВСЕГО</a:t>
                      </a:r>
                      <a:r>
                        <a:rPr lang="ru" sz="1300" b="1" baseline="0" dirty="0" smtClean="0">
                          <a:latin typeface="Times New Roman"/>
                        </a:rPr>
                        <a:t> ДОРОЖНЫЙ ФОНД</a:t>
                      </a:r>
                      <a:endParaRPr lang="ru" sz="13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728 468,71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712 377,69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3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97,79</a:t>
                      </a:r>
                      <a:endParaRPr lang="ru" sz="13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896805"/>
                  </a:ext>
                </a:extLst>
              </a:tr>
            </a:tbl>
          </a:graphicData>
        </a:graphic>
      </p:graphicFrame>
      <p:sp>
        <p:nvSpPr>
          <p:cNvPr id="4" name="AutoShape 2" descr="C:\Users\User\Desktop\%D0%BA%D0%BE%D0%BD%D1%86%D0%B5%D0%BF%D1%86%D0%B8%D1%8F-%D1%81%D1%82%D1%80%D0%BE%D0%B8%D1%82%D0%B5-%D1%8C%D1%81%D1%82%D0%B2%D0%B0-%D0%BE%D1%80%D0%BE%D0%B3-%D0%B2%D0%B5%D0%BA%D1%82%D0%BE%D1%80%D0%B0-%D1%81-%D0%B7%D0%BD%D0%B0%D0%BA%D0%BE%D0%BC-6118108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C:\Users\User\Desktop\%D0%BA%D0%BE%D0%BD%D1%86%D0%B5%D0%BF%D1%86%D0%B8%D1%8F-%D1%81%D1%82%D1%80%D0%BE%D0%B8%D1%82%D0%B5-%D1%8C%D1%81%D1%82%D0%B2%D0%B0-%D0%BE%D1%80%D0%BE%D0%B3-%D0%B2%D0%B5%D0%BA%D1%82%D0%BE%D1%80%D0%B0-%D1%81-%D0%B7%D0%BD%D0%B0%D0%BA%D0%BE%D0%BC-61181083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169" y="1648496"/>
            <a:ext cx="3637179" cy="52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6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0">
              <a:srgbClr val="CCFF33"/>
            </a:gs>
            <a:gs pos="0">
              <a:srgbClr val="CCFF33"/>
            </a:gs>
            <a:gs pos="89000">
              <a:srgbClr val="CCFF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0001873" cy="6940296"/>
          </a:xfrm>
          <a:prstGeom prst="rect">
            <a:avLst/>
          </a:prstGeom>
          <a:gradFill flip="none" rotWithShape="1">
            <a:gsLst>
              <a:gs pos="99459">
                <a:schemeClr val="accent6">
                  <a:lumMod val="20000"/>
                  <a:lumOff val="80000"/>
                </a:schemeClr>
              </a:gs>
              <a:gs pos="92000">
                <a:schemeClr val="accent6">
                  <a:lumMod val="20000"/>
                  <a:lumOff val="80000"/>
                </a:schemeClr>
              </a:gs>
              <a:gs pos="81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  <a:gs pos="62000">
                <a:schemeClr val="bg1"/>
              </a:gs>
              <a:gs pos="68000">
                <a:srgbClr val="FDFFE7"/>
              </a:gs>
              <a:gs pos="64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3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2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141900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Московская область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 Маркса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8(49620)6-08-27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8.30-18.00, обед с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12.45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97" y="1386348"/>
            <a:ext cx="4485976" cy="5553947"/>
          </a:xfrm>
          <a:prstGeom prst="rect">
            <a:avLst/>
          </a:prstGeom>
          <a:gradFill>
            <a:gsLst>
              <a:gs pos="3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7000">
              <a:srgbClr val="FDFFE7"/>
            </a:gs>
            <a:gs pos="46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9263"/>
            <a:ext cx="9906000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 ЦЕЛИ  БЮДЖЕТНОЙ  </a:t>
            </a:r>
            <a:r>
              <a:rPr lang="ru-RU" sz="3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ПОЛИТИКИ</a:t>
            </a:r>
            <a:endParaRPr lang="ru-RU" sz="32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214722" y="2034540"/>
            <a:ext cx="2914022" cy="2944368"/>
          </a:xfrm>
          <a:prstGeom prst="plaque">
            <a:avLst/>
          </a:prstGeom>
          <a:gradFill>
            <a:gsLst>
              <a:gs pos="53000">
                <a:srgbClr val="FFFCB9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7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 БЮДЖЕТА</a:t>
            </a:r>
            <a:endParaRPr lang="ru-RU" sz="17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абличка 6"/>
          <p:cNvSpPr/>
          <p:nvPr/>
        </p:nvSpPr>
        <p:spPr>
          <a:xfrm flipH="1">
            <a:off x="3459674" y="2007108"/>
            <a:ext cx="2890207" cy="2971800"/>
          </a:xfrm>
          <a:prstGeom prst="plaque">
            <a:avLst/>
          </a:prstGeom>
          <a:gradFill>
            <a:gsLst>
              <a:gs pos="35000">
                <a:srgbClr val="FFFCB9"/>
              </a:gs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8" name="Табличка 7"/>
          <p:cNvSpPr/>
          <p:nvPr/>
        </p:nvSpPr>
        <p:spPr>
          <a:xfrm>
            <a:off x="6680811" y="2007108"/>
            <a:ext cx="3033096" cy="2971800"/>
          </a:xfrm>
          <a:prstGeom prst="plaque">
            <a:avLst/>
          </a:prstGeom>
          <a:gradFill>
            <a:gsLst>
              <a:gs pos="42658">
                <a:srgbClr val="FFFCB9"/>
              </a:gs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ПРОЗРАЧНОСТИ </a:t>
            </a:r>
            <a:endParaRPr lang="ru-RU" sz="1700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7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БЮДЖЕТА</a:t>
            </a: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5130716"/>
            <a:ext cx="9906000" cy="1775614"/>
          </a:xfrm>
          <a:prstGeom prst="rect">
            <a:avLst/>
          </a:prstGeom>
          <a:gradFill>
            <a:gsLst>
              <a:gs pos="0">
                <a:srgbClr val="FDFFE7"/>
              </a:gs>
              <a:gs pos="85000">
                <a:schemeClr val="accent6">
                  <a:lumMod val="20000"/>
                  <a:lumOff val="80000"/>
                </a:schemeClr>
              </a:gs>
              <a:gs pos="3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</a:t>
            </a:r>
            <a:r>
              <a:rPr lang="ru-RU" sz="24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самоуправления</a:t>
            </a:r>
            <a:endParaRPr lang="ru-RU" sz="24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1429417" y="1051807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948411" y="1051807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8096392" y="1051807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7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414">
              <a:schemeClr val="accent6">
                <a:lumMod val="20000"/>
                <a:lumOff val="80000"/>
              </a:schemeClr>
            </a:gs>
            <a:gs pos="61762">
              <a:schemeClr val="accent6">
                <a:lumMod val="20000"/>
                <a:lumOff val="80000"/>
              </a:schemeClr>
            </a:gs>
            <a:gs pos="16940">
              <a:srgbClr val="FDFFE7"/>
            </a:gs>
            <a:gs pos="79000">
              <a:schemeClr val="accent1">
                <a:lumMod val="20000"/>
                <a:lumOff val="80000"/>
              </a:schemeClr>
            </a:gs>
            <a:gs pos="45000">
              <a:srgbClr val="FDFFE7"/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97962" y="6567949"/>
            <a:ext cx="334296" cy="20647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-5" y="-19236"/>
            <a:ext cx="9906004" cy="1015663"/>
          </a:xfrm>
          <a:prstGeom prst="rect">
            <a:avLst/>
          </a:prstGeom>
          <a:gradFill>
            <a:gsLst>
              <a:gs pos="74000">
                <a:srgbClr val="FDFFE7"/>
              </a:gs>
              <a:gs pos="16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ПРИОРИТЕТЫ БЮДЖЕТНОЙ ПОЛИТИКИ </a:t>
            </a:r>
          </a:p>
          <a:p>
            <a:pPr algn="ctr"/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В 2023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2828836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1514" y="4278663"/>
            <a:ext cx="2109020" cy="2495763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задания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H="1" flipV="1">
            <a:off x="5178719" y="4253372"/>
            <a:ext cx="2212257" cy="2521054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сферы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3742" y="1381124"/>
            <a:ext cx="2797474" cy="2189900"/>
          </a:xfrm>
          <a:prstGeom prst="rect">
            <a:avLst/>
          </a:prstGeom>
          <a:gradFill>
            <a:gsLst>
              <a:gs pos="77050">
                <a:srgbClr val="E0F4F0"/>
              </a:gs>
              <a:gs pos="60113">
                <a:srgbClr val="F2F9E5"/>
              </a:gs>
              <a:gs pos="48072">
                <a:srgbClr val="FFFDDD"/>
              </a:gs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  <a:endParaRPr lang="ru-RU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742" y="4278663"/>
            <a:ext cx="2537558" cy="2495763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программного подхода в бюджетном процессе, внедрение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типового бюджета,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  РЭБ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(Государственной информационной системе регионального электронного бюджета)</a:t>
            </a:r>
            <a:endParaRPr lang="ru-RU" sz="8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31743" y="1381124"/>
            <a:ext cx="2900516" cy="2181226"/>
          </a:xfrm>
          <a:prstGeom prst="rect">
            <a:avLst/>
          </a:prstGeom>
          <a:gradFill>
            <a:gsLst>
              <a:gs pos="70000">
                <a:srgbClr val="E9F8EF"/>
              </a:gs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48076" y="1381124"/>
            <a:ext cx="2614120" cy="2200275"/>
          </a:xfrm>
          <a:prstGeom prst="rect">
            <a:avLst/>
          </a:prstGeom>
          <a:gradFill>
            <a:gsLst>
              <a:gs pos="30000">
                <a:srgbClr val="FFFDDD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неналоговых доходов бюджета Талдомского 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7614740" y="4253372"/>
            <a:ext cx="2217518" cy="2521054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1124712" y="996696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4760976" y="1002792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8223504" y="999744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1045464" y="3834384"/>
            <a:ext cx="6004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3627120" y="3837432"/>
            <a:ext cx="56997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6025896" y="3849624"/>
            <a:ext cx="576072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8452104" y="3816096"/>
            <a:ext cx="618744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chemeClr val="accent6">
                <a:lumMod val="20000"/>
                <a:lumOff val="80000"/>
              </a:schemeClr>
            </a:gs>
            <a:gs pos="76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43068" cy="1160206"/>
          </a:xfrm>
          <a:gradFill>
            <a:gsLst>
              <a:gs pos="91000">
                <a:srgbClr val="FDFFE7"/>
              </a:gs>
              <a:gs pos="7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Талдомского городского округа</a:t>
            </a:r>
            <a:endParaRPr lang="ru-RU" sz="22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652385" y="6253313"/>
            <a:ext cx="993059" cy="344129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3196204"/>
            <a:ext cx="5915638" cy="3144382"/>
          </a:xfrm>
          <a:prstGeom prst="rect">
            <a:avLst/>
          </a:prstGeom>
          <a:gradFill>
            <a:gsLst>
              <a:gs pos="26000">
                <a:schemeClr val="accent6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BBECD6"/>
              </a:gs>
              <a:gs pos="62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64 148 человек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магистрали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Москва-Дубна.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Талдомском городском округе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маршрутной сети оставляет 841,6 км. 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приёма и отправки грузов и пассажиров - железнодорожная станция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Талдома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883742"/>
            <a:ext cx="74725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0" y="5992719"/>
            <a:ext cx="5898410" cy="830997"/>
          </a:xfrm>
          <a:prstGeom prst="rect">
            <a:avLst/>
          </a:prstGeom>
          <a:gradFill>
            <a:gsLst>
              <a:gs pos="51092">
                <a:schemeClr val="accent1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BBECD6"/>
              </a:gs>
              <a:gs pos="71000">
                <a:schemeClr val="accent1">
                  <a:lumMod val="20000"/>
                  <a:lumOff val="80000"/>
                </a:schemeClr>
              </a:gs>
              <a:gs pos="43000">
                <a:schemeClr val="accent6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Талдомский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округ расположен в 111 км к северу от Москвы. Площадь района составляет 1427 км².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 граничит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Дмитровским и Сергиево-Посадским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городскими округами  Московской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области, городским округом Дубна, а также — на северо-востоке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городским округом Тверской области.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80103"/>
            <a:ext cx="9906000" cy="2616100"/>
          </a:xfrm>
          <a:prstGeom prst="rect">
            <a:avLst/>
          </a:prstGeom>
          <a:gradFill>
            <a:gsLst>
              <a:gs pos="6000">
                <a:schemeClr val="accent6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FDFFE7"/>
              </a:gs>
              <a:gs pos="71000">
                <a:schemeClr val="accent1">
                  <a:lumMod val="20000"/>
                  <a:lumOff val="80000"/>
                </a:schemeClr>
              </a:gs>
              <a:gs pos="20430">
                <a:srgbClr val="EBF9EE"/>
              </a:gs>
              <a:gs pos="4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ПРЕОБРАЗОВАНИЕ РАЙОНА В ГОРОДСКОЙ ОКРУГ    </a:t>
            </a:r>
            <a:endParaRPr lang="ru-RU" sz="16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Граница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городского поселения Запрудня Талдомского муниципального района,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сёл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деревень).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Административный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– город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2023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Талдом отметил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 со дня со дня образования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16" y="2762864"/>
            <a:ext cx="3971544" cy="3994551"/>
          </a:xfrm>
          <a:prstGeom prst="rect">
            <a:avLst/>
          </a:prstGeom>
          <a:gradFill>
            <a:gsLst>
              <a:gs pos="27000">
                <a:srgbClr val="FDFFE7"/>
              </a:gs>
              <a:gs pos="70073">
                <a:srgbClr val="FDFFE7"/>
              </a:gs>
              <a:gs pos="33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effectLst>
            <a:glow rad="127000">
              <a:schemeClr val="accent1">
                <a:lumMod val="20000"/>
                <a:lumOff val="80000"/>
              </a:schemeClr>
            </a:glow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44" y="2744575"/>
            <a:ext cx="3898922" cy="4079142"/>
          </a:xfrm>
          <a:prstGeom prst="rect">
            <a:avLst/>
          </a:prstGeom>
          <a:gradFill>
            <a:gsLst>
              <a:gs pos="27000">
                <a:srgbClr val="FDFFE7"/>
              </a:gs>
              <a:gs pos="70073">
                <a:srgbClr val="FDFFE7"/>
              </a:gs>
              <a:gs pos="33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effectLst>
            <a:glow rad="127000">
              <a:schemeClr val="accent1">
                <a:lumMod val="20000"/>
                <a:lumOff val="8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384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-82296"/>
            <a:ext cx="10158984" cy="6952664"/>
          </a:xfrm>
          <a:prstGeom prst="rect">
            <a:avLst/>
          </a:prstGeom>
          <a:gradFill>
            <a:gsLst>
              <a:gs pos="19000">
                <a:schemeClr val="accent6">
                  <a:lumMod val="20000"/>
                  <a:lumOff val="80000"/>
                </a:schemeClr>
              </a:gs>
              <a:gs pos="16940">
                <a:srgbClr val="FDFFE7"/>
              </a:gs>
              <a:gs pos="79000">
                <a:schemeClr val="accent1">
                  <a:lumMod val="20000"/>
                  <a:lumOff val="80000"/>
                </a:schemeClr>
              </a:gs>
              <a:gs pos="45000">
                <a:srgbClr val="FDFFE7"/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39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10003536" cy="1431161"/>
          </a:xfrm>
          <a:prstGeom prst="rect">
            <a:avLst/>
          </a:prstGeom>
          <a:gradFill>
            <a:gsLst>
              <a:gs pos="26000">
                <a:schemeClr val="accent6">
                  <a:lumMod val="20000"/>
                  <a:lumOff val="80000"/>
                </a:schemeClr>
              </a:gs>
              <a:gs pos="8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 БЮДЖЕТНЫХ  ДАННЫХ</a:t>
            </a:r>
          </a:p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ТАЛДОМСКОГО  </a:t>
            </a:r>
            <a:r>
              <a:rPr lang="ru-RU" sz="22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  МОСКОВСКОЙ ОБЛАСТИ</a:t>
            </a:r>
          </a:p>
          <a:p>
            <a:pPr algn="ctr"/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80744"/>
            <a:ext cx="9985248" cy="5477256"/>
          </a:xfrm>
          <a:prstGeom prst="rect">
            <a:avLst/>
          </a:prstGeom>
          <a:gradFill>
            <a:gsLst>
              <a:gs pos="58000">
                <a:schemeClr val="accent6">
                  <a:lumMod val="20000"/>
                  <a:lumOff val="80000"/>
                </a:schemeClr>
              </a:gs>
              <a:gs pos="2000">
                <a:schemeClr val="accent1">
                  <a:lumMod val="20000"/>
                  <a:lumOff val="80000"/>
                </a:schemeClr>
              </a:gs>
              <a:gs pos="82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Бюджет Талдомского городского округа и отчет об исполнении бюджета публикуется в средствах массовой информации, размещается на официальном сайте Администрации  Талдомского городского округа выносится на публичные слушания в сроки, определенные бюджетным законодательством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Бюджет для граждан – это упрощенная версия бюджетного документа, которая использует неформальный язык и доступные форматы, чтобы облегчить для граждан понимание бюджета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реализации системы мер по повышению бюджетной грамотности и т.д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Такая «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версия содержит информационно-аналитический материал, доступный для широкого круга неподготовленных пользователей: основы бюджета и бюджетного процесса, исполнение бюджета, проект бюджета, государственные программы, публичные слушания и другая информация для граждан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размещения информации о бюджете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Официальный сайт Администрации Талдомского городского округа Московской области: 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taldom-okrug.ru</a:t>
            </a:r>
            <a:endParaRPr lang="ru-RU" sz="1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Официальное печатное издание: газета «Заря»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6144">
              <a:srgbClr val="FDFFE7"/>
            </a:gs>
            <a:gs pos="100000">
              <a:srgbClr val="FFFFCC"/>
            </a:gs>
            <a:gs pos="68000">
              <a:schemeClr val="accent1">
                <a:lumMod val="45000"/>
                <a:lumOff val="5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-82296"/>
            <a:ext cx="9905999" cy="923330"/>
          </a:xfrm>
          <a:prstGeom prst="rect">
            <a:avLst/>
          </a:prstGeom>
          <a:gradFill flip="none" rotWithShape="1">
            <a:gsLst>
              <a:gs pos="50000">
                <a:srgbClr val="FDFFE7"/>
              </a:gs>
              <a:gs pos="8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 ОТКРЫТОСТИ  БЮДЖЕТНЫХ  ДАННЫХ                                          ТАЛДОМСКОГО  ГОРОДСКОГО  ОКРУГА  МОСКОВСКОЙ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138291"/>
              </p:ext>
            </p:extLst>
          </p:nvPr>
        </p:nvGraphicFramePr>
        <p:xfrm>
          <a:off x="1" y="832104"/>
          <a:ext cx="9906000" cy="62830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5584">
                  <a:extLst>
                    <a:ext uri="{9D8B030D-6E8A-4147-A177-3AD203B41FA5}">
                      <a16:colId xmlns:a16="http://schemas.microsoft.com/office/drawing/2014/main" xmlns="" val="1577062898"/>
                    </a:ext>
                  </a:extLst>
                </a:gridCol>
                <a:gridCol w="1240255">
                  <a:extLst>
                    <a:ext uri="{9D8B030D-6E8A-4147-A177-3AD203B41FA5}">
                      <a16:colId xmlns:a16="http://schemas.microsoft.com/office/drawing/2014/main" xmlns="" val="2452928510"/>
                    </a:ext>
                  </a:extLst>
                </a:gridCol>
                <a:gridCol w="1432708">
                  <a:extLst>
                    <a:ext uri="{9D8B030D-6E8A-4147-A177-3AD203B41FA5}">
                      <a16:colId xmlns:a16="http://schemas.microsoft.com/office/drawing/2014/main" xmlns="" val="3155623702"/>
                    </a:ext>
                  </a:extLst>
                </a:gridCol>
                <a:gridCol w="1389940">
                  <a:extLst>
                    <a:ext uri="{9D8B030D-6E8A-4147-A177-3AD203B41FA5}">
                      <a16:colId xmlns:a16="http://schemas.microsoft.com/office/drawing/2014/main" xmlns="" val="2516122161"/>
                    </a:ext>
                  </a:extLst>
                </a:gridCol>
                <a:gridCol w="1501067">
                  <a:extLst>
                    <a:ext uri="{9D8B030D-6E8A-4147-A177-3AD203B41FA5}">
                      <a16:colId xmlns:a16="http://schemas.microsoft.com/office/drawing/2014/main" xmlns="" val="3796627788"/>
                    </a:ext>
                  </a:extLst>
                </a:gridCol>
                <a:gridCol w="1189712">
                  <a:extLst>
                    <a:ext uri="{9D8B030D-6E8A-4147-A177-3AD203B41FA5}">
                      <a16:colId xmlns:a16="http://schemas.microsoft.com/office/drawing/2014/main" xmlns="" val="2753268227"/>
                    </a:ext>
                  </a:extLst>
                </a:gridCol>
                <a:gridCol w="1726734">
                  <a:extLst>
                    <a:ext uri="{9D8B030D-6E8A-4147-A177-3AD203B41FA5}">
                      <a16:colId xmlns:a16="http://schemas.microsoft.com/office/drawing/2014/main" xmlns="" val="407731157"/>
                    </a:ext>
                  </a:extLst>
                </a:gridCol>
              </a:tblGrid>
              <a:tr h="2234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Характеристика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первоначально утвержденного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Годовой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об исполнении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муниципального образования Московской области и финансовый контроль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начала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субъекту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(из 60 муниципальных образований)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11548732"/>
                  </a:ext>
                </a:extLst>
              </a:tr>
              <a:tr h="92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6939274"/>
                  </a:ext>
                </a:extLst>
              </a:tr>
              <a:tr h="1273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 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4000">
                          <a:srgbClr val="FDFFE7"/>
                        </a:gs>
                        <a:gs pos="8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58458">
                          <a:srgbClr val="E2F6EE"/>
                        </a:gs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4797118"/>
                  </a:ext>
                </a:extLst>
              </a:tr>
              <a:tr h="1850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баллов по Талдомскому городскому округу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4000">
                          <a:srgbClr val="FDFFE7"/>
                        </a:gs>
                        <a:gs pos="77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5987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52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01960"/>
            <a:ext cx="9906000" cy="7694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39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социально-экономического развития Талдомского городского округа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707639"/>
              </p:ext>
            </p:extLst>
          </p:nvPr>
        </p:nvGraphicFramePr>
        <p:xfrm>
          <a:off x="9832" y="687145"/>
          <a:ext cx="9896168" cy="6171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8517">
                  <a:extLst>
                    <a:ext uri="{9D8B030D-6E8A-4147-A177-3AD203B41FA5}">
                      <a16:colId xmlns:a16="http://schemas.microsoft.com/office/drawing/2014/main" xmlns="" val="4071498075"/>
                    </a:ext>
                  </a:extLst>
                </a:gridCol>
                <a:gridCol w="977029">
                  <a:extLst>
                    <a:ext uri="{9D8B030D-6E8A-4147-A177-3AD203B41FA5}">
                      <a16:colId xmlns:a16="http://schemas.microsoft.com/office/drawing/2014/main" xmlns="" val="1090338617"/>
                    </a:ext>
                  </a:extLst>
                </a:gridCol>
                <a:gridCol w="1083438">
                  <a:extLst>
                    <a:ext uri="{9D8B030D-6E8A-4147-A177-3AD203B41FA5}">
                      <a16:colId xmlns:a16="http://schemas.microsoft.com/office/drawing/2014/main" xmlns="" val="1691277606"/>
                    </a:ext>
                  </a:extLst>
                </a:gridCol>
                <a:gridCol w="1122133">
                  <a:extLst>
                    <a:ext uri="{9D8B030D-6E8A-4147-A177-3AD203B41FA5}">
                      <a16:colId xmlns:a16="http://schemas.microsoft.com/office/drawing/2014/main" xmlns="" val="3427126317"/>
                    </a:ext>
                  </a:extLst>
                </a:gridCol>
                <a:gridCol w="954458">
                  <a:extLst>
                    <a:ext uri="{9D8B030D-6E8A-4147-A177-3AD203B41FA5}">
                      <a16:colId xmlns:a16="http://schemas.microsoft.com/office/drawing/2014/main" xmlns="" val="4137910692"/>
                    </a:ext>
                  </a:extLst>
                </a:gridCol>
                <a:gridCol w="1135030">
                  <a:extLst>
                    <a:ext uri="{9D8B030D-6E8A-4147-A177-3AD203B41FA5}">
                      <a16:colId xmlns:a16="http://schemas.microsoft.com/office/drawing/2014/main" xmlns="" val="4190329693"/>
                    </a:ext>
                  </a:extLst>
                </a:gridCol>
                <a:gridCol w="1060006">
                  <a:extLst>
                    <a:ext uri="{9D8B030D-6E8A-4147-A177-3AD203B41FA5}">
                      <a16:colId xmlns:a16="http://schemas.microsoft.com/office/drawing/2014/main" xmlns="" val="439627962"/>
                    </a:ext>
                  </a:extLst>
                </a:gridCol>
                <a:gridCol w="1055557">
                  <a:extLst>
                    <a:ext uri="{9D8B030D-6E8A-4147-A177-3AD203B41FA5}">
                      <a16:colId xmlns:a16="http://schemas.microsoft.com/office/drawing/2014/main" xmlns="" val="3281792967"/>
                    </a:ext>
                  </a:extLst>
                </a:gridCol>
              </a:tblGrid>
              <a:tr h="5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Ожидаемое</a:t>
                      </a:r>
                    </a:p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76125030"/>
                  </a:ext>
                </a:extLst>
              </a:tr>
              <a:tr h="395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76701942"/>
                  </a:ext>
                </a:extLst>
              </a:tr>
              <a:tr h="619415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1.Численность населения                 на 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года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чел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64 148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64 243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64 426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64 426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2618170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Естественный прирост населения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чел.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-141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-141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52557345"/>
                  </a:ext>
                </a:extLst>
              </a:tr>
              <a:tr h="478082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Миграционный прирост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чел.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79680415"/>
                  </a:ext>
                </a:extLst>
              </a:tr>
              <a:tr h="1136642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6 024,2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6 453,8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6 421,8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6 500,0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35660008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Инвестиции в основной капитал по предприятиям и организациям округа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1 584,0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2 010,0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3137498"/>
                  </a:ext>
                </a:extLst>
              </a:tr>
              <a:tr h="48362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Ввод в эксплуатацию жилых домов за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 smtClean="0">
                          <a:latin typeface="Times New Roman"/>
                        </a:rPr>
                        <a:t>2</a:t>
                      </a:r>
                    </a:p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47,34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44332756"/>
                  </a:ext>
                </a:extLst>
              </a:tr>
              <a:tr h="76013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   </a:t>
                      </a:r>
                      <a:r>
                        <a:rPr lang="ru" sz="1400" b="0" dirty="0" smtClean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24,42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24,61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43423468"/>
                  </a:ext>
                </a:extLst>
              </a:tr>
              <a:tr h="597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   8. Оборот розничной торговли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 в ценах соответствующих лет</a:t>
                      </a:r>
                    </a:p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8 342,4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8 342,4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8 776,6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8 776,6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614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16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FF33"/>
            </a:gs>
            <a:gs pos="100000">
              <a:schemeClr val="accent1">
                <a:lumMod val="45000"/>
                <a:lumOff val="55000"/>
              </a:schemeClr>
            </a:gs>
            <a:gs pos="50000">
              <a:schemeClr val="bg1"/>
            </a:gs>
            <a:gs pos="3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8872"/>
            <a:ext cx="9906000" cy="707886"/>
          </a:xfrm>
          <a:prstGeom prst="rect">
            <a:avLst/>
          </a:prstGeom>
          <a:gradFill flip="none" rotWithShape="1">
            <a:gsLst>
              <a:gs pos="44000">
                <a:schemeClr val="accent1">
                  <a:lumMod val="40000"/>
                  <a:lumOff val="60000"/>
                </a:schemeClr>
              </a:gs>
              <a:gs pos="85000">
                <a:srgbClr val="FDFFE7"/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 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Талдомского городского округа за 2023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992346"/>
              </p:ext>
            </p:extLst>
          </p:nvPr>
        </p:nvGraphicFramePr>
        <p:xfrm>
          <a:off x="0" y="594360"/>
          <a:ext cx="9905999" cy="6304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2626">
                  <a:extLst>
                    <a:ext uri="{9D8B030D-6E8A-4147-A177-3AD203B41FA5}">
                      <a16:colId xmlns:a16="http://schemas.microsoft.com/office/drawing/2014/main" xmlns="" val="4071498075"/>
                    </a:ext>
                  </a:extLst>
                </a:gridCol>
                <a:gridCol w="974934">
                  <a:extLst>
                    <a:ext uri="{9D8B030D-6E8A-4147-A177-3AD203B41FA5}">
                      <a16:colId xmlns:a16="http://schemas.microsoft.com/office/drawing/2014/main" xmlns="" val="1090338617"/>
                    </a:ext>
                  </a:extLst>
                </a:gridCol>
                <a:gridCol w="936037">
                  <a:extLst>
                    <a:ext uri="{9D8B030D-6E8A-4147-A177-3AD203B41FA5}">
                      <a16:colId xmlns:a16="http://schemas.microsoft.com/office/drawing/2014/main" xmlns="" val="1691277606"/>
                    </a:ext>
                  </a:extLst>
                </a:gridCol>
                <a:gridCol w="993656">
                  <a:extLst>
                    <a:ext uri="{9D8B030D-6E8A-4147-A177-3AD203B41FA5}">
                      <a16:colId xmlns:a16="http://schemas.microsoft.com/office/drawing/2014/main" xmlns="" val="3427126317"/>
                    </a:ext>
                  </a:extLst>
                </a:gridCol>
                <a:gridCol w="928209">
                  <a:extLst>
                    <a:ext uri="{9D8B030D-6E8A-4147-A177-3AD203B41FA5}">
                      <a16:colId xmlns:a16="http://schemas.microsoft.com/office/drawing/2014/main" xmlns="" val="4137910692"/>
                    </a:ext>
                  </a:extLst>
                </a:gridCol>
                <a:gridCol w="1005403">
                  <a:extLst>
                    <a:ext uri="{9D8B030D-6E8A-4147-A177-3AD203B41FA5}">
                      <a16:colId xmlns:a16="http://schemas.microsoft.com/office/drawing/2014/main" xmlns="" val="4190329693"/>
                    </a:ext>
                  </a:extLst>
                </a:gridCol>
                <a:gridCol w="1045906">
                  <a:extLst>
                    <a:ext uri="{9D8B030D-6E8A-4147-A177-3AD203B41FA5}">
                      <a16:colId xmlns:a16="http://schemas.microsoft.com/office/drawing/2014/main" xmlns="" val="439627962"/>
                    </a:ext>
                  </a:extLst>
                </a:gridCol>
                <a:gridCol w="1049228">
                  <a:extLst>
                    <a:ext uri="{9D8B030D-6E8A-4147-A177-3AD203B41FA5}">
                      <a16:colId xmlns:a16="http://schemas.microsoft.com/office/drawing/2014/main" xmlns="" val="3281792967"/>
                    </a:ext>
                  </a:extLst>
                </a:gridCol>
              </a:tblGrid>
              <a:tr h="77514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76125030"/>
                  </a:ext>
                </a:extLst>
              </a:tr>
              <a:tr h="203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76701942"/>
                  </a:ext>
                </a:extLst>
              </a:tr>
              <a:tr h="58166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6 935,5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6 935,5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7 396,3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7 396,3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2618170"/>
                  </a:ext>
                </a:extLst>
              </a:tr>
              <a:tr h="53938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64 446,7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65 400,0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67 509,1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52557345"/>
                  </a:ext>
                </a:extLst>
              </a:tr>
              <a:tr h="74710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70 923,76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66 756,3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66 756,3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79680415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12.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63 739,29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68 073,2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35660008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72 454,6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74 460,16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77 381,6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77 381,6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3137498"/>
                  </a:ext>
                </a:extLst>
              </a:tr>
              <a:tr h="7191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</a:t>
                      </a: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62 357,1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65 456,24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44332756"/>
                  </a:ext>
                </a:extLst>
              </a:tr>
              <a:tr h="2590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 Индекс потребительских цен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100 %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43423468"/>
                  </a:ext>
                </a:extLst>
              </a:tr>
              <a:tr h="250866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 Уровень безработицы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процент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69,23 %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6146449"/>
                  </a:ext>
                </a:extLst>
              </a:tr>
              <a:tr h="43067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17. Прожиточный минимум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руб./на душу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16 223,0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17 277,0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107,0 %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19 943,0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19 943,0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100 %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37157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7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359138"/>
              </p:ext>
            </p:extLst>
          </p:nvPr>
        </p:nvGraphicFramePr>
        <p:xfrm>
          <a:off x="0" y="4292764"/>
          <a:ext cx="9906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608">
                  <a:extLst>
                    <a:ext uri="{9D8B030D-6E8A-4147-A177-3AD203B41FA5}">
                      <a16:colId xmlns:a16="http://schemas.microsoft.com/office/drawing/2014/main" xmlns="" val="2790254041"/>
                    </a:ext>
                  </a:extLst>
                </a:gridCol>
                <a:gridCol w="3164946">
                  <a:extLst>
                    <a:ext uri="{9D8B030D-6E8A-4147-A177-3AD203B41FA5}">
                      <a16:colId xmlns:a16="http://schemas.microsoft.com/office/drawing/2014/main" xmlns="" val="1085350515"/>
                    </a:ext>
                  </a:extLst>
                </a:gridCol>
                <a:gridCol w="1905039">
                  <a:extLst>
                    <a:ext uri="{9D8B030D-6E8A-4147-A177-3AD203B41FA5}">
                      <a16:colId xmlns:a16="http://schemas.microsoft.com/office/drawing/2014/main" xmlns="" val="2187949970"/>
                    </a:ext>
                  </a:extLst>
                </a:gridCol>
                <a:gridCol w="1905039">
                  <a:extLst>
                    <a:ext uri="{9D8B030D-6E8A-4147-A177-3AD203B41FA5}">
                      <a16:colId xmlns:a16="http://schemas.microsoft.com/office/drawing/2014/main" xmlns="" val="429473592"/>
                    </a:ext>
                  </a:extLst>
                </a:gridCol>
                <a:gridCol w="2312369">
                  <a:extLst>
                    <a:ext uri="{9D8B030D-6E8A-4147-A177-3AD203B41FA5}">
                      <a16:colId xmlns:a16="http://schemas.microsoft.com/office/drawing/2014/main" xmlns="" val="665281835"/>
                    </a:ext>
                  </a:extLst>
                </a:gridCol>
              </a:tblGrid>
              <a:tr h="435091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показателя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2023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выполнения плана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7716208"/>
                  </a:ext>
                </a:extLst>
              </a:tr>
              <a:tr h="25857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4 103 599,06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393 371,53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24536825"/>
                  </a:ext>
                </a:extLst>
              </a:tr>
              <a:tr h="2753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1 494 970,00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1 950 618,63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29690021"/>
                  </a:ext>
                </a:extLst>
              </a:tr>
              <a:tr h="4528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РФ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608 629,06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442 752,90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30113562"/>
                  </a:ext>
                </a:extLst>
              </a:tr>
              <a:tr h="26627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4 325 935,26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0658744"/>
                  </a:ext>
                </a:extLst>
              </a:tr>
              <a:tr h="29247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   Профицит(+)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-222 336,20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167 647,34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34806044"/>
                  </a:ext>
                </a:extLst>
              </a:tr>
              <a:tr h="29247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05290896"/>
              </p:ext>
            </p:extLst>
          </p:nvPr>
        </p:nvGraphicFramePr>
        <p:xfrm>
          <a:off x="-9144" y="231886"/>
          <a:ext cx="9915144" cy="408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-14504"/>
            <a:ext cx="9906000" cy="1200329"/>
          </a:xfrm>
          <a:prstGeom prst="rect">
            <a:avLst/>
          </a:prstGeom>
          <a:gradFill>
            <a:gsLst>
              <a:gs pos="11000">
                <a:srgbClr val="FDFFE7"/>
              </a:gs>
              <a:gs pos="95000">
                <a:srgbClr val="FDFFE7"/>
              </a:gs>
              <a:gs pos="29000">
                <a:schemeClr val="accent1">
                  <a:lumMod val="45000"/>
                  <a:lumOff val="55000"/>
                </a:schemeClr>
              </a:gs>
              <a:gs pos="7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>
            <a:spAutoFit/>
          </a:bodyPr>
          <a:lstStyle/>
          <a:p>
            <a:pPr algn="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характеристик бюджета в сравнении </a:t>
            </a:r>
          </a:p>
          <a:p>
            <a:pPr algn="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плановыми назначениями  Талдомского городского округа за 2023 год         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11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8000">
              <a:schemeClr val="accent1">
                <a:lumMod val="20000"/>
                <a:lumOff val="80000"/>
              </a:schemeClr>
            </a:gs>
            <a:gs pos="8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71678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-73152" y="-201167"/>
            <a:ext cx="10085832" cy="2528897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endParaRPr lang="ru" sz="3200" b="1" i="1" dirty="0" smtClean="0">
              <a:solidFill>
                <a:srgbClr val="0070C0"/>
              </a:solidFill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3200" b="1" i="1" dirty="0" smtClean="0">
                <a:solidFill>
                  <a:srgbClr val="0070C0"/>
                </a:solidFill>
                <a:latin typeface="Times New Roman"/>
              </a:rPr>
              <a:t> </a:t>
            </a:r>
            <a:r>
              <a:rPr lang="ru" sz="54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  ДЛЯ  </a:t>
            </a:r>
            <a:r>
              <a:rPr lang="ru" sz="54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ГРАЖДАН  </a:t>
            </a:r>
          </a:p>
          <a:p>
            <a:pPr indent="0" algn="ctr">
              <a:lnSpc>
                <a:spcPts val="3840"/>
              </a:lnSpc>
            </a:pP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РАЗРАБОТАН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ФИНАНСОВЫМ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УПРАВЛЕНИЕМ  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АДМИНИСТРАЦИИ  ТАЛДОМСКОГО  ГОРОДСКОГО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 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НА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ОСНОВЕ   ГОДОВОГО   ОТЧЕТА   </a:t>
            </a:r>
            <a:r>
              <a:rPr lang="ru" sz="12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«ОБ ИСПОЛНЕНИИ  БЮДЖЕТА  ТАЛДОМСКОГО  ГОРОДСКОГО  ОКРУГА  ЗА  2023  ГОД»  ФОРМЫ  №  0503117</a:t>
            </a:r>
            <a:endParaRPr lang="ru" sz="120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864087"/>
            <a:ext cx="9906000" cy="911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ПУБЛИЧНЫЕ  СЛУШАНИЯ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ПО  ПРОЕКТУ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РЕШЕНИЯ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СОВЕТА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ДЕПУТАТОВ  ТАЛДОМСКОГО ГОРОДСКОГО  ОКРУГА </a:t>
            </a:r>
          </a:p>
          <a:p>
            <a:pPr algn="ctr">
              <a:lnSpc>
                <a:spcPct val="150000"/>
              </a:lnSpc>
            </a:pPr>
            <a:r>
              <a:rPr lang="ru" sz="1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«</a:t>
            </a:r>
            <a:r>
              <a:rPr lang="ru" sz="1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ОБ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ИСПОЛНЕНИИ    БЮДЖЕТА   ТАЛДОМСКОГО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ГОРОДСКОГО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ОКРУГА  ЗА   2023  ГОД»</a:t>
            </a:r>
          </a:p>
          <a:p>
            <a:pPr algn="ctr">
              <a:lnSpc>
                <a:spcPct val="150000"/>
              </a:lnSpc>
            </a:pPr>
            <a:r>
              <a:rPr lang="ru" sz="115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СОСТОЯТСЯ   15  МАЯ  2024 ГОДА  В  10.00  ЧАСОВ  В  ЗАЛЕ  ЗАСЕДАНИЙ  АДМИНИСТРАЦИИ  ТАЛДОМСКОГО  ГОРОДСКОГО  ОКРУГА</a:t>
            </a:r>
            <a:endParaRPr lang="ru" sz="1150" b="1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31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DFF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58459" y="656397"/>
            <a:ext cx="597408" cy="4044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800" u="sng" dirty="0" smtClean="0">
                <a:latin typeface="Times New Roman"/>
              </a:rPr>
              <a:t>(тыс. руб.)</a:t>
            </a:r>
            <a:endParaRPr lang="ru" sz="800" u="sng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00173"/>
              </p:ext>
            </p:extLst>
          </p:nvPr>
        </p:nvGraphicFramePr>
        <p:xfrm>
          <a:off x="0" y="815180"/>
          <a:ext cx="9901084" cy="6031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1379">
                  <a:extLst>
                    <a:ext uri="{9D8B030D-6E8A-4147-A177-3AD203B41FA5}">
                      <a16:colId xmlns:a16="http://schemas.microsoft.com/office/drawing/2014/main" xmlns="" val="1851960878"/>
                    </a:ext>
                  </a:extLst>
                </a:gridCol>
                <a:gridCol w="1371653">
                  <a:extLst>
                    <a:ext uri="{9D8B030D-6E8A-4147-A177-3AD203B41FA5}">
                      <a16:colId xmlns:a16="http://schemas.microsoft.com/office/drawing/2014/main" xmlns="" val="2937631847"/>
                    </a:ext>
                  </a:extLst>
                </a:gridCol>
                <a:gridCol w="864853">
                  <a:extLst>
                    <a:ext uri="{9D8B030D-6E8A-4147-A177-3AD203B41FA5}">
                      <a16:colId xmlns:a16="http://schemas.microsoft.com/office/drawing/2014/main" xmlns="" val="4141405040"/>
                    </a:ext>
                  </a:extLst>
                </a:gridCol>
                <a:gridCol w="1143199">
                  <a:extLst>
                    <a:ext uri="{9D8B030D-6E8A-4147-A177-3AD203B41FA5}">
                      <a16:colId xmlns:a16="http://schemas.microsoft.com/office/drawing/2014/main" xmlns="" val="398914457"/>
                    </a:ext>
                  </a:extLst>
                </a:gridCol>
              </a:tblGrid>
              <a:tr h="501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bg1"/>
                        </a:gs>
                        <a:gs pos="19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решению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уточнённого</a:t>
                      </a:r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93831981"/>
                  </a:ext>
                </a:extLst>
              </a:tr>
              <a:tr h="128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0844388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1 494 970,00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1 950 618,63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66584543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1 412 435,00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1 651 702,77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116,94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17038685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3559863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доходы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8341587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ТОВАРЫ (РАБОТЫ, УСЛУГИ), РЕАЛИЗУЕМЫЕ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4827238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подакцизным товарам (продукции), производимым на территории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887149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СОВОКУПНЫЙ ДОХОД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1241866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взимаемый в связи с применением упрощенной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73659033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отдельных видов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073381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Единый сельскохозяйственный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6587888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взимаемый в связи с применением патентной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2824,04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7477495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«Автоматизированная упрощенная система налогообложения»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01825821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154 736,66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4652264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имущество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61317024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7497688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ПОШЛИНА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133,68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69382136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</a:t>
                      </a:r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ПЕРЕРАСЧЕТЫ ПО ОТМЕНЕННЫМ НАЛОГАМ,СБОРАМ И ИНЫМ ОБЯЗАТЕЛЬНЫМ ПЛАТЕЖАМ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06553747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82 535,00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298 915,86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362,17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9045996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ИСПОЛЬЗОВАНИЯ ИМУЩЕСТВА, НАХОДЯЩЕГОСЯ В ГОСУДАРСТВЕННОЙ И МУНИЦИПАЛЬНОЙ СОБСТВЕННОСТИ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5612049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ПОЛЬЗОВАНИИ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ПРИРОДНЫМИ 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146,51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25714025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ОКАЗАНИЯ ПЛАТНЫХ УСЛУГ И КОМПЕНСАЦИИ ЗАТРАТ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146 116,32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1 602,15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5704063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1623160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САНКЦИИ, ВОЗМЕЩЕНИЕ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45 049,34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5332803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8221312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2 608 629,06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9706610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5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8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8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ОТ ДРУГИХ БЮДЖЕТОВ БЮДЖЕТНОЙ СИСТЕМЫ РОССИЙСКОЙ ФЕДЕРАЦИИ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2 608 629,06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2 558 628,90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0414050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24660484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Российской Федерации (межбюджетные субсидии)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1 128 938,05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6835570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802 126,01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798 753,81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0782308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14 220,00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28186121"/>
                  </a:ext>
                </a:extLst>
              </a:tr>
              <a:tr h="3132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2114,75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43092561"/>
                  </a:ext>
                </a:extLst>
              </a:tr>
              <a:tr h="1632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</a:t>
                      </a:r>
                      <a:r>
                        <a:rPr lang="ru-RU" sz="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ИМЕЮЩИХ ЦЕЛЕВОЕ НАЗНАЧЕНИЕ, ПРОШЛЫХ ЛЕТ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-147 990,75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15839158"/>
                  </a:ext>
                </a:extLst>
              </a:tr>
              <a:tr h="158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4 103 599,06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031211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-108156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51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 межбюджетных трансфертах, поступивших в бюджет</a:t>
            </a:r>
          </a:p>
          <a:p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 за 2023 год  в сравнении с плановыми назначениями     </a:t>
            </a:r>
            <a:r>
              <a:rPr lang="ru-RU" sz="9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 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29206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314991"/>
              </p:ext>
            </p:extLst>
          </p:nvPr>
        </p:nvGraphicFramePr>
        <p:xfrm>
          <a:off x="1" y="786385"/>
          <a:ext cx="9976103" cy="6093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9713">
                  <a:extLst>
                    <a:ext uri="{9D8B030D-6E8A-4147-A177-3AD203B41FA5}">
                      <a16:colId xmlns:a16="http://schemas.microsoft.com/office/drawing/2014/main" xmlns="" val="2862088066"/>
                    </a:ext>
                  </a:extLst>
                </a:gridCol>
                <a:gridCol w="3317758">
                  <a:extLst>
                    <a:ext uri="{9D8B030D-6E8A-4147-A177-3AD203B41FA5}">
                      <a16:colId xmlns:a16="http://schemas.microsoft.com/office/drawing/2014/main" xmlns="" val="268677895"/>
                    </a:ext>
                  </a:extLst>
                </a:gridCol>
                <a:gridCol w="1331147">
                  <a:extLst>
                    <a:ext uri="{9D8B030D-6E8A-4147-A177-3AD203B41FA5}">
                      <a16:colId xmlns:a16="http://schemas.microsoft.com/office/drawing/2014/main" xmlns="" val="1848407461"/>
                    </a:ext>
                  </a:extLst>
                </a:gridCol>
                <a:gridCol w="1799304">
                  <a:extLst>
                    <a:ext uri="{9D8B030D-6E8A-4147-A177-3AD203B41FA5}">
                      <a16:colId xmlns:a16="http://schemas.microsoft.com/office/drawing/2014/main" xmlns="" val="1007336892"/>
                    </a:ext>
                  </a:extLst>
                </a:gridCol>
                <a:gridCol w="1648181">
                  <a:extLst>
                    <a:ext uri="{9D8B030D-6E8A-4147-A177-3AD203B41FA5}">
                      <a16:colId xmlns:a16="http://schemas.microsoft.com/office/drawing/2014/main" xmlns="" val="2431993304"/>
                    </a:ext>
                  </a:extLst>
                </a:gridCol>
              </a:tblGrid>
              <a:tr h="3883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6006138"/>
                  </a:ext>
                </a:extLst>
              </a:tr>
              <a:tr h="176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25665897"/>
                  </a:ext>
                </a:extLst>
              </a:tr>
              <a:tr h="361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494 970, 00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950 618, 63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3007329446"/>
                  </a:ext>
                </a:extLst>
              </a:tr>
              <a:tr h="305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121433173"/>
                  </a:ext>
                </a:extLst>
              </a:tr>
              <a:tr h="426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1 107 400, 00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840970852"/>
                  </a:ext>
                </a:extLst>
              </a:tr>
              <a:tr h="1056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532, 18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114,01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72332709"/>
                  </a:ext>
                </a:extLst>
              </a:tr>
              <a:tr h="1250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270, 02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80541332"/>
                  </a:ext>
                </a:extLst>
              </a:tr>
              <a:tr h="1167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262, 15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09314845"/>
                  </a:ext>
                </a:extLst>
              </a:tr>
              <a:tr h="939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226, 51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2728699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92" y="-128016"/>
            <a:ext cx="9982200" cy="923330"/>
          </a:xfrm>
          <a:prstGeom prst="rect">
            <a:avLst/>
          </a:prstGeom>
          <a:gradFill flip="none" rotWithShape="1">
            <a:gsLst>
              <a:gs pos="28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за 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тыс. руб.)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836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715578"/>
              </p:ext>
            </p:extLst>
          </p:nvPr>
        </p:nvGraphicFramePr>
        <p:xfrm>
          <a:off x="-1" y="1495362"/>
          <a:ext cx="9989575" cy="56334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3432">
                  <a:extLst>
                    <a:ext uri="{9D8B030D-6E8A-4147-A177-3AD203B41FA5}">
                      <a16:colId xmlns:a16="http://schemas.microsoft.com/office/drawing/2014/main" xmlns="" val="2296086697"/>
                    </a:ext>
                  </a:extLst>
                </a:gridCol>
                <a:gridCol w="3382521">
                  <a:extLst>
                    <a:ext uri="{9D8B030D-6E8A-4147-A177-3AD203B41FA5}">
                      <a16:colId xmlns:a16="http://schemas.microsoft.com/office/drawing/2014/main" xmlns="" val="909822834"/>
                    </a:ext>
                  </a:extLst>
                </a:gridCol>
                <a:gridCol w="1444948">
                  <a:extLst>
                    <a:ext uri="{9D8B030D-6E8A-4147-A177-3AD203B41FA5}">
                      <a16:colId xmlns:a16="http://schemas.microsoft.com/office/drawing/2014/main" xmlns="" val="1758857438"/>
                    </a:ext>
                  </a:extLst>
                </a:gridCol>
                <a:gridCol w="1475010">
                  <a:extLst>
                    <a:ext uri="{9D8B030D-6E8A-4147-A177-3AD203B41FA5}">
                      <a16:colId xmlns:a16="http://schemas.microsoft.com/office/drawing/2014/main" xmlns="" val="1413088736"/>
                    </a:ext>
                  </a:extLst>
                </a:gridCol>
                <a:gridCol w="1543664">
                  <a:extLst>
                    <a:ext uri="{9D8B030D-6E8A-4147-A177-3AD203B41FA5}">
                      <a16:colId xmlns:a16="http://schemas.microsoft.com/office/drawing/2014/main" xmlns="" val="724212547"/>
                    </a:ext>
                  </a:extLst>
                </a:gridCol>
              </a:tblGrid>
              <a:tr h="121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215,31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2893895697"/>
                  </a:ext>
                </a:extLst>
              </a:tr>
              <a:tr h="121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3773690870"/>
                  </a:ext>
                </a:extLst>
              </a:tr>
              <a:tr h="4046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16 596,74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138,31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1608351363"/>
                  </a:ext>
                </a:extLst>
              </a:tr>
              <a:tr h="673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650, 85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2315172791"/>
                  </a:ext>
                </a:extLst>
              </a:tr>
              <a:tr h="53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1 01 02 030 01 2100 110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(пени по соответствующему платежу)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160, 09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1147398339"/>
                  </a:ext>
                </a:extLst>
              </a:tr>
              <a:tr h="673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68,94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651804802"/>
                  </a:ext>
                </a:extLst>
              </a:tr>
              <a:tr h="807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53572,90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8486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8288"/>
            <a:ext cx="9989574" cy="923330"/>
          </a:xfrm>
          <a:prstGeom prst="rect">
            <a:avLst/>
          </a:prstGeom>
          <a:gradFill flip="none" rotWithShape="1">
            <a:gsLst>
              <a:gs pos="8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502040"/>
              </p:ext>
            </p:extLst>
          </p:nvPr>
        </p:nvGraphicFramePr>
        <p:xfrm>
          <a:off x="-4915" y="886968"/>
          <a:ext cx="10014154" cy="590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7032">
                  <a:extLst>
                    <a:ext uri="{9D8B030D-6E8A-4147-A177-3AD203B41FA5}">
                      <a16:colId xmlns:a16="http://schemas.microsoft.com/office/drawing/2014/main" xmlns="" val="3274310665"/>
                    </a:ext>
                  </a:extLst>
                </a:gridCol>
                <a:gridCol w="3405046">
                  <a:extLst>
                    <a:ext uri="{9D8B030D-6E8A-4147-A177-3AD203B41FA5}">
                      <a16:colId xmlns:a16="http://schemas.microsoft.com/office/drawing/2014/main" xmlns="" val="2823903968"/>
                    </a:ext>
                  </a:extLst>
                </a:gridCol>
                <a:gridCol w="1453491">
                  <a:extLst>
                    <a:ext uri="{9D8B030D-6E8A-4147-A177-3AD203B41FA5}">
                      <a16:colId xmlns:a16="http://schemas.microsoft.com/office/drawing/2014/main" xmlns="" val="2081941637"/>
                    </a:ext>
                  </a:extLst>
                </a:gridCol>
                <a:gridCol w="1474242">
                  <a:extLst>
                    <a:ext uri="{9D8B030D-6E8A-4147-A177-3AD203B41FA5}">
                      <a16:colId xmlns:a16="http://schemas.microsoft.com/office/drawing/2014/main" xmlns="" val="1830942630"/>
                    </a:ext>
                  </a:extLst>
                </a:gridCol>
                <a:gridCol w="1554343">
                  <a:extLst>
                    <a:ext uri="{9D8B030D-6E8A-4147-A177-3AD203B41FA5}">
                      <a16:colId xmlns:a16="http://schemas.microsoft.com/office/drawing/2014/main" xmlns="" val="2649131456"/>
                    </a:ext>
                  </a:extLst>
                </a:gridCol>
              </a:tblGrid>
              <a:tr h="3934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50802416"/>
                  </a:ext>
                </a:extLst>
              </a:tr>
              <a:tr h="1966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9042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1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114011"/>
              </p:ext>
            </p:extLst>
          </p:nvPr>
        </p:nvGraphicFramePr>
        <p:xfrm>
          <a:off x="0" y="1410207"/>
          <a:ext cx="9994393" cy="3199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7961">
                  <a:extLst>
                    <a:ext uri="{9D8B030D-6E8A-4147-A177-3AD203B41FA5}">
                      <a16:colId xmlns:a16="http://schemas.microsoft.com/office/drawing/2014/main" xmlns="" val="1051749634"/>
                    </a:ext>
                  </a:extLst>
                </a:gridCol>
                <a:gridCol w="3806794">
                  <a:extLst>
                    <a:ext uri="{9D8B030D-6E8A-4147-A177-3AD203B41FA5}">
                      <a16:colId xmlns:a16="http://schemas.microsoft.com/office/drawing/2014/main" xmlns="" val="4104136998"/>
                    </a:ext>
                  </a:extLst>
                </a:gridCol>
                <a:gridCol w="1335477">
                  <a:extLst>
                    <a:ext uri="{9D8B030D-6E8A-4147-A177-3AD203B41FA5}">
                      <a16:colId xmlns:a16="http://schemas.microsoft.com/office/drawing/2014/main" xmlns="" val="2992789775"/>
                    </a:ext>
                  </a:extLst>
                </a:gridCol>
                <a:gridCol w="1601254">
                  <a:extLst>
                    <a:ext uri="{9D8B030D-6E8A-4147-A177-3AD203B41FA5}">
                      <a16:colId xmlns:a16="http://schemas.microsoft.com/office/drawing/2014/main" xmlns="" val="3129756647"/>
                    </a:ext>
                  </a:extLst>
                </a:gridCol>
                <a:gridCol w="1372907">
                  <a:extLst>
                    <a:ext uri="{9D8B030D-6E8A-4147-A177-3AD203B41FA5}">
                      <a16:colId xmlns:a16="http://schemas.microsoft.com/office/drawing/2014/main" xmlns="" val="3319017515"/>
                    </a:ext>
                  </a:extLst>
                </a:gridCol>
              </a:tblGrid>
              <a:tr h="954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67 300, 00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53 572,90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637041831"/>
                  </a:ext>
                </a:extLst>
              </a:tr>
              <a:tr h="970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17 008,84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520908381"/>
                  </a:ext>
                </a:extLst>
              </a:tr>
              <a:tr h="1275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17 008,84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xmlns="" val="109225505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46304"/>
            <a:ext cx="9976104" cy="923330"/>
          </a:xfrm>
          <a:prstGeom prst="rect">
            <a:avLst/>
          </a:prstGeom>
          <a:gradFill flip="none" rotWithShape="1">
            <a:gsLst>
              <a:gs pos="12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69023"/>
              </p:ext>
            </p:extLst>
          </p:nvPr>
        </p:nvGraphicFramePr>
        <p:xfrm>
          <a:off x="0" y="768096"/>
          <a:ext cx="9985248" cy="635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7961">
                  <a:extLst>
                    <a:ext uri="{9D8B030D-6E8A-4147-A177-3AD203B41FA5}">
                      <a16:colId xmlns:a16="http://schemas.microsoft.com/office/drawing/2014/main" xmlns="" val="1509668053"/>
                    </a:ext>
                  </a:extLst>
                </a:gridCol>
                <a:gridCol w="3814916">
                  <a:extLst>
                    <a:ext uri="{9D8B030D-6E8A-4147-A177-3AD203B41FA5}">
                      <a16:colId xmlns:a16="http://schemas.microsoft.com/office/drawing/2014/main" xmlns="" val="3268358705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xmlns="" val="899124758"/>
                    </a:ext>
                  </a:extLst>
                </a:gridCol>
                <a:gridCol w="1602658">
                  <a:extLst>
                    <a:ext uri="{9D8B030D-6E8A-4147-A177-3AD203B41FA5}">
                      <a16:colId xmlns:a16="http://schemas.microsoft.com/office/drawing/2014/main" xmlns="" val="47121432"/>
                    </a:ext>
                  </a:extLst>
                </a:gridCol>
                <a:gridCol w="1362358">
                  <a:extLst>
                    <a:ext uri="{9D8B030D-6E8A-4147-A177-3AD203B41FA5}">
                      <a16:colId xmlns:a16="http://schemas.microsoft.com/office/drawing/2014/main" xmlns="" val="2825278264"/>
                    </a:ext>
                  </a:extLst>
                </a:gridCol>
              </a:tblGrid>
              <a:tr h="4624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06323306"/>
                  </a:ext>
                </a:extLst>
              </a:tr>
              <a:tr h="172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8793123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440756"/>
              </p:ext>
            </p:extLst>
          </p:nvPr>
        </p:nvGraphicFramePr>
        <p:xfrm>
          <a:off x="1" y="4542503"/>
          <a:ext cx="9976103" cy="2315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9040">
                  <a:extLst>
                    <a:ext uri="{9D8B030D-6E8A-4147-A177-3AD203B41FA5}">
                      <a16:colId xmlns:a16="http://schemas.microsoft.com/office/drawing/2014/main" xmlns="" val="1520538461"/>
                    </a:ext>
                  </a:extLst>
                </a:gridCol>
                <a:gridCol w="3814004">
                  <a:extLst>
                    <a:ext uri="{9D8B030D-6E8A-4147-A177-3AD203B41FA5}">
                      <a16:colId xmlns:a16="http://schemas.microsoft.com/office/drawing/2014/main" xmlns="" val="1136802034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xmlns="" val="869514601"/>
                    </a:ext>
                  </a:extLst>
                </a:gridCol>
                <a:gridCol w="1622323">
                  <a:extLst>
                    <a:ext uri="{9D8B030D-6E8A-4147-A177-3AD203B41FA5}">
                      <a16:colId xmlns:a16="http://schemas.microsoft.com/office/drawing/2014/main" xmlns="" val="3698764608"/>
                    </a:ext>
                  </a:extLst>
                </a:gridCol>
                <a:gridCol w="1343381">
                  <a:extLst>
                    <a:ext uri="{9D8B030D-6E8A-4147-A177-3AD203B41FA5}">
                      <a16:colId xmlns:a16="http://schemas.microsoft.com/office/drawing/2014/main" xmlns="" val="2776140756"/>
                    </a:ext>
                  </a:extLst>
                </a:gridCol>
              </a:tblGrid>
              <a:tr h="8669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не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027, 17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19262188"/>
                  </a:ext>
                </a:extLst>
              </a:tr>
              <a:tr h="5816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137, 98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273,47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59103138"/>
                  </a:ext>
                </a:extLst>
              </a:tr>
              <a:tr h="8669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физическим лицом - налоговым резидентом Российской Федерации в виде дивидендов (в части суммы налога, превышающей 650 000 рублей)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137, 98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273,47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90672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8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" y="0"/>
            <a:ext cx="9902952" cy="923330"/>
          </a:xfrm>
          <a:prstGeom prst="rect">
            <a:avLst/>
          </a:prstGeom>
          <a:gradFill flip="none" rotWithShape="1">
            <a:gsLst>
              <a:gs pos="13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209669"/>
              </p:ext>
            </p:extLst>
          </p:nvPr>
        </p:nvGraphicFramePr>
        <p:xfrm>
          <a:off x="-1" y="905256"/>
          <a:ext cx="9930385" cy="490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5">
                  <a:extLst>
                    <a:ext uri="{9D8B030D-6E8A-4147-A177-3AD203B41FA5}">
                      <a16:colId xmlns:a16="http://schemas.microsoft.com/office/drawing/2014/main" xmlns="" val="1350980346"/>
                    </a:ext>
                  </a:extLst>
                </a:gridCol>
                <a:gridCol w="4345858">
                  <a:extLst>
                    <a:ext uri="{9D8B030D-6E8A-4147-A177-3AD203B41FA5}">
                      <a16:colId xmlns:a16="http://schemas.microsoft.com/office/drawing/2014/main" xmlns="" val="2384711"/>
                    </a:ext>
                  </a:extLst>
                </a:gridCol>
                <a:gridCol w="1250966">
                  <a:extLst>
                    <a:ext uri="{9D8B030D-6E8A-4147-A177-3AD203B41FA5}">
                      <a16:colId xmlns:a16="http://schemas.microsoft.com/office/drawing/2014/main" xmlns="" val="2026074972"/>
                    </a:ext>
                  </a:extLst>
                </a:gridCol>
                <a:gridCol w="1688879">
                  <a:extLst>
                    <a:ext uri="{9D8B030D-6E8A-4147-A177-3AD203B41FA5}">
                      <a16:colId xmlns:a16="http://schemas.microsoft.com/office/drawing/2014/main" xmlns="" val="1143666763"/>
                    </a:ext>
                  </a:extLst>
                </a:gridCol>
                <a:gridCol w="1277997">
                  <a:extLst>
                    <a:ext uri="{9D8B030D-6E8A-4147-A177-3AD203B41FA5}">
                      <a16:colId xmlns:a16="http://schemas.microsoft.com/office/drawing/2014/main" xmlns="" val="2488816561"/>
                    </a:ext>
                  </a:extLst>
                </a:gridCol>
              </a:tblGrid>
              <a:tr h="291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55472107"/>
                  </a:ext>
                </a:extLst>
              </a:tr>
              <a:tr h="199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9404491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375482"/>
              </p:ext>
            </p:extLst>
          </p:nvPr>
        </p:nvGraphicFramePr>
        <p:xfrm>
          <a:off x="0" y="1360298"/>
          <a:ext cx="9906000" cy="5570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518">
                  <a:extLst>
                    <a:ext uri="{9D8B030D-6E8A-4147-A177-3AD203B41FA5}">
                      <a16:colId xmlns:a16="http://schemas.microsoft.com/office/drawing/2014/main" xmlns="" val="2063442601"/>
                    </a:ext>
                  </a:extLst>
                </a:gridCol>
                <a:gridCol w="4331520">
                  <a:extLst>
                    <a:ext uri="{9D8B030D-6E8A-4147-A177-3AD203B41FA5}">
                      <a16:colId xmlns:a16="http://schemas.microsoft.com/office/drawing/2014/main" xmlns="" val="1062923100"/>
                    </a:ext>
                  </a:extLst>
                </a:gridCol>
                <a:gridCol w="1256470">
                  <a:extLst>
                    <a:ext uri="{9D8B030D-6E8A-4147-A177-3AD203B41FA5}">
                      <a16:colId xmlns:a16="http://schemas.microsoft.com/office/drawing/2014/main" xmlns="" val="2927307263"/>
                    </a:ext>
                  </a:extLst>
                </a:gridCol>
                <a:gridCol w="1679047">
                  <a:extLst>
                    <a:ext uri="{9D8B030D-6E8A-4147-A177-3AD203B41FA5}">
                      <a16:colId xmlns:a16="http://schemas.microsoft.com/office/drawing/2014/main" xmlns="" val="3122404876"/>
                    </a:ext>
                  </a:extLst>
                </a:gridCol>
                <a:gridCol w="1263445">
                  <a:extLst>
                    <a:ext uri="{9D8B030D-6E8A-4147-A177-3AD203B41FA5}">
                      <a16:colId xmlns:a16="http://schemas.microsoft.com/office/drawing/2014/main" xmlns="" val="1838419471"/>
                    </a:ext>
                  </a:extLst>
                </a:gridCol>
              </a:tblGrid>
              <a:tr h="332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083, 80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35858898"/>
                  </a:ext>
                </a:extLst>
              </a:tr>
              <a:tr h="283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083, 80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31566570"/>
                  </a:ext>
                </a:extLst>
              </a:tr>
              <a:tr h="4384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21 667, 00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4010188837"/>
                  </a:ext>
                </a:extLst>
              </a:tr>
              <a:tr h="70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21 667, 00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1014384093"/>
                  </a:ext>
                </a:extLst>
              </a:tr>
              <a:tr h="5782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3533128038"/>
                  </a:ext>
                </a:extLst>
              </a:tr>
              <a:tr h="8431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2805675713"/>
                  </a:ext>
                </a:extLst>
              </a:tr>
              <a:tr h="438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25,679, 00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24 680,33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1700613153"/>
                  </a:ext>
                </a:extLst>
              </a:tr>
              <a:tr h="70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25 679,00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24680,32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1918750835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-2 535,00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2377922568"/>
                  </a:ext>
                </a:extLst>
              </a:tr>
              <a:tr h="802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xmlns="" val="309132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" y="-117986"/>
            <a:ext cx="10009240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911508"/>
              </p:ext>
            </p:extLst>
          </p:nvPr>
        </p:nvGraphicFramePr>
        <p:xfrm>
          <a:off x="1" y="813602"/>
          <a:ext cx="10003536" cy="5530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128">
                  <a:extLst>
                    <a:ext uri="{9D8B030D-6E8A-4147-A177-3AD203B41FA5}">
                      <a16:colId xmlns:a16="http://schemas.microsoft.com/office/drawing/2014/main" xmlns="" val="2948674547"/>
                    </a:ext>
                  </a:extLst>
                </a:gridCol>
                <a:gridCol w="4558651">
                  <a:extLst>
                    <a:ext uri="{9D8B030D-6E8A-4147-A177-3AD203B41FA5}">
                      <a16:colId xmlns:a16="http://schemas.microsoft.com/office/drawing/2014/main" xmlns="" val="3451013718"/>
                    </a:ext>
                  </a:extLst>
                </a:gridCol>
                <a:gridCol w="1134226">
                  <a:extLst>
                    <a:ext uri="{9D8B030D-6E8A-4147-A177-3AD203B41FA5}">
                      <a16:colId xmlns:a16="http://schemas.microsoft.com/office/drawing/2014/main" xmlns="" val="3691561619"/>
                    </a:ext>
                  </a:extLst>
                </a:gridCol>
                <a:gridCol w="1286730">
                  <a:extLst>
                    <a:ext uri="{9D8B030D-6E8A-4147-A177-3AD203B41FA5}">
                      <a16:colId xmlns:a16="http://schemas.microsoft.com/office/drawing/2014/main" xmlns="" val="2796689201"/>
                    </a:ext>
                  </a:extLst>
                </a:gridCol>
                <a:gridCol w="1155801">
                  <a:extLst>
                    <a:ext uri="{9D8B030D-6E8A-4147-A177-3AD203B41FA5}">
                      <a16:colId xmlns:a16="http://schemas.microsoft.com/office/drawing/2014/main" xmlns="" val="1594850552"/>
                    </a:ext>
                  </a:extLst>
                </a:gridCol>
              </a:tblGrid>
              <a:tr h="357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29804537"/>
                  </a:ext>
                </a:extLst>
              </a:tr>
              <a:tr h="195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80264"/>
              </p:ext>
            </p:extLst>
          </p:nvPr>
        </p:nvGraphicFramePr>
        <p:xfrm>
          <a:off x="1" y="1356854"/>
          <a:ext cx="9994392" cy="5443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5488">
                  <a:extLst>
                    <a:ext uri="{9D8B030D-6E8A-4147-A177-3AD203B41FA5}">
                      <a16:colId xmlns:a16="http://schemas.microsoft.com/office/drawing/2014/main" xmlns="" val="1418265749"/>
                    </a:ext>
                  </a:extLst>
                </a:gridCol>
                <a:gridCol w="4544976">
                  <a:extLst>
                    <a:ext uri="{9D8B030D-6E8A-4147-A177-3AD203B41FA5}">
                      <a16:colId xmlns:a16="http://schemas.microsoft.com/office/drawing/2014/main" xmlns="" val="2350479886"/>
                    </a:ext>
                  </a:extLst>
                </a:gridCol>
                <a:gridCol w="1140541">
                  <a:extLst>
                    <a:ext uri="{9D8B030D-6E8A-4147-A177-3AD203B41FA5}">
                      <a16:colId xmlns:a16="http://schemas.microsoft.com/office/drawing/2014/main" xmlns="" val="3826608435"/>
                    </a:ext>
                  </a:extLst>
                </a:gridCol>
                <a:gridCol w="1282354">
                  <a:extLst>
                    <a:ext uri="{9D8B030D-6E8A-4147-A177-3AD203B41FA5}">
                      <a16:colId xmlns:a16="http://schemas.microsoft.com/office/drawing/2014/main" xmlns="" val="2681832187"/>
                    </a:ext>
                  </a:extLst>
                </a:gridCol>
                <a:gridCol w="1151033">
                  <a:extLst>
                    <a:ext uri="{9D8B030D-6E8A-4147-A177-3AD203B41FA5}">
                      <a16:colId xmlns:a16="http://schemas.microsoft.com/office/drawing/2014/main" xmlns="" val="4126813747"/>
                    </a:ext>
                  </a:extLst>
                </a:gridCol>
              </a:tblGrid>
              <a:tr h="171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744475979"/>
                  </a:ext>
                </a:extLst>
              </a:tr>
              <a:tr h="2029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305699793"/>
                  </a:ext>
                </a:extLst>
              </a:tr>
              <a:tr h="2325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612606746"/>
                  </a:ext>
                </a:extLst>
              </a:tr>
              <a:tr h="221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1251780452"/>
                  </a:ext>
                </a:extLst>
              </a:tr>
              <a:tr h="397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86 398,20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835743465"/>
                  </a:ext>
                </a:extLst>
              </a:tr>
              <a:tr h="26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789860431"/>
                  </a:ext>
                </a:extLst>
              </a:tr>
              <a:tr h="397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1017486160"/>
                  </a:ext>
                </a:extLst>
              </a:tr>
              <a:tr h="26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2963723506"/>
                  </a:ext>
                </a:extLst>
              </a:tr>
              <a:tr h="433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89, 68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43368967"/>
                  </a:ext>
                </a:extLst>
              </a:tr>
              <a:tr h="393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607533329"/>
                  </a:ext>
                </a:extLst>
              </a:tr>
              <a:tr h="26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573039560"/>
                  </a:ext>
                </a:extLst>
              </a:tr>
              <a:tr h="3973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17 003,90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4234482475"/>
                  </a:ext>
                </a:extLst>
              </a:tr>
              <a:tr h="4838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644,66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2443174136"/>
                  </a:ext>
                </a:extLst>
              </a:tr>
              <a:tr h="5289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661409105"/>
                  </a:ext>
                </a:extLst>
              </a:tr>
              <a:tr h="2498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3466138464"/>
                  </a:ext>
                </a:extLst>
              </a:tr>
              <a:tr h="5289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xmlns="" val="1184371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1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4384" y="-82296"/>
            <a:ext cx="9930384" cy="923330"/>
          </a:xfrm>
          <a:prstGeom prst="rect">
            <a:avLst/>
          </a:prstGeom>
          <a:gradFill flip="none" rotWithShape="1">
            <a:gsLst>
              <a:gs pos="20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65312"/>
              </p:ext>
            </p:extLst>
          </p:nvPr>
        </p:nvGraphicFramePr>
        <p:xfrm>
          <a:off x="-2" y="841248"/>
          <a:ext cx="9901086" cy="436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0470">
                  <a:extLst>
                    <a:ext uri="{9D8B030D-6E8A-4147-A177-3AD203B41FA5}">
                      <a16:colId xmlns:a16="http://schemas.microsoft.com/office/drawing/2014/main" xmlns="" val="2948674547"/>
                    </a:ext>
                  </a:extLst>
                </a:gridCol>
                <a:gridCol w="4569829">
                  <a:extLst>
                    <a:ext uri="{9D8B030D-6E8A-4147-A177-3AD203B41FA5}">
                      <a16:colId xmlns:a16="http://schemas.microsoft.com/office/drawing/2014/main" xmlns="" val="3451013718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3691561619"/>
                    </a:ext>
                  </a:extLst>
                </a:gridCol>
                <a:gridCol w="1435510">
                  <a:extLst>
                    <a:ext uri="{9D8B030D-6E8A-4147-A177-3AD203B41FA5}">
                      <a16:colId xmlns:a16="http://schemas.microsoft.com/office/drawing/2014/main" xmlns="" val="2796689201"/>
                    </a:ext>
                  </a:extLst>
                </a:gridCol>
                <a:gridCol w="924232">
                  <a:extLst>
                    <a:ext uri="{9D8B030D-6E8A-4147-A177-3AD203B41FA5}">
                      <a16:colId xmlns:a16="http://schemas.microsoft.com/office/drawing/2014/main" xmlns="" val="412410398"/>
                    </a:ext>
                  </a:extLst>
                </a:gridCol>
              </a:tblGrid>
              <a:tr h="273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29804537"/>
                  </a:ext>
                </a:extLst>
              </a:tr>
              <a:tr h="163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9892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452353"/>
              </p:ext>
            </p:extLst>
          </p:nvPr>
        </p:nvGraphicFramePr>
        <p:xfrm>
          <a:off x="1" y="1261872"/>
          <a:ext cx="9910915" cy="3316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128">
                  <a:extLst>
                    <a:ext uri="{9D8B030D-6E8A-4147-A177-3AD203B41FA5}">
                      <a16:colId xmlns:a16="http://schemas.microsoft.com/office/drawing/2014/main" xmlns="" val="1679808274"/>
                    </a:ext>
                  </a:extLst>
                </a:gridCol>
                <a:gridCol w="4554216">
                  <a:extLst>
                    <a:ext uri="{9D8B030D-6E8A-4147-A177-3AD203B41FA5}">
                      <a16:colId xmlns:a16="http://schemas.microsoft.com/office/drawing/2014/main" xmlns="" val="1830233586"/>
                    </a:ext>
                  </a:extLst>
                </a:gridCol>
                <a:gridCol w="1121914">
                  <a:extLst>
                    <a:ext uri="{9D8B030D-6E8A-4147-A177-3AD203B41FA5}">
                      <a16:colId xmlns:a16="http://schemas.microsoft.com/office/drawing/2014/main" xmlns="" val="238595554"/>
                    </a:ext>
                  </a:extLst>
                </a:gridCol>
                <a:gridCol w="1428919">
                  <a:extLst>
                    <a:ext uri="{9D8B030D-6E8A-4147-A177-3AD203B41FA5}">
                      <a16:colId xmlns:a16="http://schemas.microsoft.com/office/drawing/2014/main" xmlns="" val="1910626243"/>
                    </a:ext>
                  </a:extLst>
                </a:gridCol>
                <a:gridCol w="937738">
                  <a:extLst>
                    <a:ext uri="{9D8B030D-6E8A-4147-A177-3AD203B41FA5}">
                      <a16:colId xmlns:a16="http://schemas.microsoft.com/office/drawing/2014/main" xmlns="" val="603656155"/>
                    </a:ext>
                  </a:extLst>
                </a:gridCol>
              </a:tblGrid>
              <a:tr h="438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1342113662"/>
                  </a:ext>
                </a:extLst>
              </a:tr>
              <a:tr h="21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1660079529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886475426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683018205"/>
                  </a:ext>
                </a:extLst>
              </a:tr>
              <a:tr h="312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778410785"/>
                  </a:ext>
                </a:extLst>
              </a:tr>
              <a:tr h="618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1253711315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3019157589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3304603930"/>
                  </a:ext>
                </a:extLst>
              </a:tr>
              <a:tr h="414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xmlns="" val="391427121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36551"/>
              </p:ext>
            </p:extLst>
          </p:nvPr>
        </p:nvGraphicFramePr>
        <p:xfrm>
          <a:off x="0" y="4553710"/>
          <a:ext cx="9910916" cy="88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5429">
                  <a:extLst>
                    <a:ext uri="{9D8B030D-6E8A-4147-A177-3AD203B41FA5}">
                      <a16:colId xmlns:a16="http://schemas.microsoft.com/office/drawing/2014/main" xmlns="" val="3763203629"/>
                    </a:ext>
                  </a:extLst>
                </a:gridCol>
                <a:gridCol w="4552803">
                  <a:extLst>
                    <a:ext uri="{9D8B030D-6E8A-4147-A177-3AD203B41FA5}">
                      <a16:colId xmlns:a16="http://schemas.microsoft.com/office/drawing/2014/main" xmlns="" val="3265363760"/>
                    </a:ext>
                  </a:extLst>
                </a:gridCol>
                <a:gridCol w="1113110">
                  <a:extLst>
                    <a:ext uri="{9D8B030D-6E8A-4147-A177-3AD203B41FA5}">
                      <a16:colId xmlns:a16="http://schemas.microsoft.com/office/drawing/2014/main" xmlns="" val="1087087646"/>
                    </a:ext>
                  </a:extLst>
                </a:gridCol>
                <a:gridCol w="1441884">
                  <a:extLst>
                    <a:ext uri="{9D8B030D-6E8A-4147-A177-3AD203B41FA5}">
                      <a16:colId xmlns:a16="http://schemas.microsoft.com/office/drawing/2014/main" xmlns="" val="3853162973"/>
                    </a:ext>
                  </a:extLst>
                </a:gridCol>
                <a:gridCol w="927690">
                  <a:extLst>
                    <a:ext uri="{9D8B030D-6E8A-4147-A177-3AD203B41FA5}">
                      <a16:colId xmlns:a16="http://schemas.microsoft.com/office/drawing/2014/main" xmlns="" val="383297860"/>
                    </a:ext>
                  </a:extLst>
                </a:gridCol>
              </a:tblGrid>
              <a:tr h="3217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39355942"/>
                  </a:ext>
                </a:extLst>
              </a:tr>
              <a:tr h="567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36324755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905287"/>
              </p:ext>
            </p:extLst>
          </p:nvPr>
        </p:nvGraphicFramePr>
        <p:xfrm>
          <a:off x="1" y="5378245"/>
          <a:ext cx="9901083" cy="14797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9344">
                  <a:extLst>
                    <a:ext uri="{9D8B030D-6E8A-4147-A177-3AD203B41FA5}">
                      <a16:colId xmlns:a16="http://schemas.microsoft.com/office/drawing/2014/main" xmlns="" val="17988360"/>
                    </a:ext>
                  </a:extLst>
                </a:gridCol>
                <a:gridCol w="4531120">
                  <a:extLst>
                    <a:ext uri="{9D8B030D-6E8A-4147-A177-3AD203B41FA5}">
                      <a16:colId xmlns:a16="http://schemas.microsoft.com/office/drawing/2014/main" xmlns="" val="2410197774"/>
                    </a:ext>
                  </a:extLst>
                </a:gridCol>
                <a:gridCol w="1126707">
                  <a:extLst>
                    <a:ext uri="{9D8B030D-6E8A-4147-A177-3AD203B41FA5}">
                      <a16:colId xmlns:a16="http://schemas.microsoft.com/office/drawing/2014/main" xmlns="" val="1845670158"/>
                    </a:ext>
                  </a:extLst>
                </a:gridCol>
                <a:gridCol w="1426006">
                  <a:extLst>
                    <a:ext uri="{9D8B030D-6E8A-4147-A177-3AD203B41FA5}">
                      <a16:colId xmlns:a16="http://schemas.microsoft.com/office/drawing/2014/main" xmlns="" val="1856135679"/>
                    </a:ext>
                  </a:extLst>
                </a:gridCol>
                <a:gridCol w="927906">
                  <a:extLst>
                    <a:ext uri="{9D8B030D-6E8A-4147-A177-3AD203B41FA5}">
                      <a16:colId xmlns:a16="http://schemas.microsoft.com/office/drawing/2014/main" xmlns="" val="2803912003"/>
                    </a:ext>
                  </a:extLst>
                </a:gridCol>
              </a:tblGrid>
              <a:tr h="497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367, 27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65178831"/>
                  </a:ext>
                </a:extLst>
              </a:tr>
              <a:tr h="982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12504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1077218"/>
          </a:xfrm>
          <a:prstGeom prst="rect">
            <a:avLst/>
          </a:prstGeom>
          <a:gradFill flip="none" rotWithShape="1">
            <a:gsLst>
              <a:gs pos="35676">
                <a:srgbClr val="FFFDDD"/>
              </a:gs>
              <a:gs pos="85000">
                <a:srgbClr val="CCEEFA"/>
              </a:gs>
              <a:gs pos="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назначениями   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  <a:p>
            <a:pPr algn="ctr"/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859539"/>
              </p:ext>
            </p:extLst>
          </p:nvPr>
        </p:nvGraphicFramePr>
        <p:xfrm>
          <a:off x="-1" y="835742"/>
          <a:ext cx="9910917" cy="501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014">
                  <a:extLst>
                    <a:ext uri="{9D8B030D-6E8A-4147-A177-3AD203B41FA5}">
                      <a16:colId xmlns:a16="http://schemas.microsoft.com/office/drawing/2014/main" xmlns="" val="2948674547"/>
                    </a:ext>
                  </a:extLst>
                </a:gridCol>
                <a:gridCol w="5506064">
                  <a:extLst>
                    <a:ext uri="{9D8B030D-6E8A-4147-A177-3AD203B41FA5}">
                      <a16:colId xmlns:a16="http://schemas.microsoft.com/office/drawing/2014/main" xmlns="" val="3451013718"/>
                    </a:ext>
                  </a:extLst>
                </a:gridCol>
                <a:gridCol w="1111046">
                  <a:extLst>
                    <a:ext uri="{9D8B030D-6E8A-4147-A177-3AD203B41FA5}">
                      <a16:colId xmlns:a16="http://schemas.microsoft.com/office/drawing/2014/main" xmlns="" val="3691561619"/>
                    </a:ext>
                  </a:extLst>
                </a:gridCol>
                <a:gridCol w="884903">
                  <a:extLst>
                    <a:ext uri="{9D8B030D-6E8A-4147-A177-3AD203B41FA5}">
                      <a16:colId xmlns:a16="http://schemas.microsoft.com/office/drawing/2014/main" xmlns="" val="2796689201"/>
                    </a:ext>
                  </a:extLst>
                </a:gridCol>
                <a:gridCol w="1002890">
                  <a:extLst>
                    <a:ext uri="{9D8B030D-6E8A-4147-A177-3AD203B41FA5}">
                      <a16:colId xmlns:a16="http://schemas.microsoft.com/office/drawing/2014/main" xmlns="" val="3782717563"/>
                    </a:ext>
                  </a:extLst>
                </a:gridCol>
              </a:tblGrid>
              <a:tr h="3781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29804537"/>
                  </a:ext>
                </a:extLst>
              </a:tr>
              <a:tr h="682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751790"/>
              </p:ext>
            </p:extLst>
          </p:nvPr>
        </p:nvGraphicFramePr>
        <p:xfrm>
          <a:off x="0" y="1372215"/>
          <a:ext cx="9901084" cy="2930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3358">
                  <a:extLst>
                    <a:ext uri="{9D8B030D-6E8A-4147-A177-3AD203B41FA5}">
                      <a16:colId xmlns:a16="http://schemas.microsoft.com/office/drawing/2014/main" xmlns="" val="498586532"/>
                    </a:ext>
                  </a:extLst>
                </a:gridCol>
                <a:gridCol w="5506589">
                  <a:extLst>
                    <a:ext uri="{9D8B030D-6E8A-4147-A177-3AD203B41FA5}">
                      <a16:colId xmlns:a16="http://schemas.microsoft.com/office/drawing/2014/main" xmlns="" val="2796775509"/>
                    </a:ext>
                  </a:extLst>
                </a:gridCol>
                <a:gridCol w="1093343">
                  <a:extLst>
                    <a:ext uri="{9D8B030D-6E8A-4147-A177-3AD203B41FA5}">
                      <a16:colId xmlns:a16="http://schemas.microsoft.com/office/drawing/2014/main" xmlns="" val="3714217747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xmlns="" val="4117866880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xmlns="" val="3191459573"/>
                    </a:ext>
                  </a:extLst>
                </a:gridCol>
              </a:tblGrid>
              <a:tr h="155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154 736,66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920537771"/>
                  </a:ext>
                </a:extLst>
              </a:tr>
              <a:tr h="140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060270330"/>
                  </a:ext>
                </a:extLst>
              </a:tr>
              <a:tr h="247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269993082"/>
                  </a:ext>
                </a:extLst>
              </a:tr>
              <a:tr h="36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488264897"/>
                  </a:ext>
                </a:extLst>
              </a:tr>
              <a:tr h="1894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3494971376"/>
                  </a:ext>
                </a:extLst>
              </a:tr>
              <a:tr h="140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1491832021"/>
                  </a:ext>
                </a:extLst>
              </a:tr>
              <a:tr h="194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3805047975"/>
                  </a:ext>
                </a:extLst>
              </a:tr>
              <a:tr h="279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1519834100"/>
                  </a:ext>
                </a:extLst>
              </a:tr>
              <a:tr h="2612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4258309043"/>
                  </a:ext>
                </a:extLst>
              </a:tr>
              <a:tr h="140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3270758732"/>
                  </a:ext>
                </a:extLst>
              </a:tr>
              <a:tr h="156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514098548"/>
                  </a:ext>
                </a:extLst>
              </a:tr>
              <a:tr h="297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xmlns="" val="2480140687"/>
                  </a:ext>
                </a:extLst>
              </a:tr>
              <a:tr h="358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97641424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503252"/>
              </p:ext>
            </p:extLst>
          </p:nvPr>
        </p:nvGraphicFramePr>
        <p:xfrm>
          <a:off x="1" y="4277031"/>
          <a:ext cx="9910915" cy="2670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3855">
                  <a:extLst>
                    <a:ext uri="{9D8B030D-6E8A-4147-A177-3AD203B41FA5}">
                      <a16:colId xmlns:a16="http://schemas.microsoft.com/office/drawing/2014/main" xmlns="" val="4290349530"/>
                    </a:ext>
                  </a:extLst>
                </a:gridCol>
                <a:gridCol w="5484053">
                  <a:extLst>
                    <a:ext uri="{9D8B030D-6E8A-4147-A177-3AD203B41FA5}">
                      <a16:colId xmlns:a16="http://schemas.microsoft.com/office/drawing/2014/main" xmlns="" val="3587119468"/>
                    </a:ext>
                  </a:extLst>
                </a:gridCol>
                <a:gridCol w="1115214">
                  <a:extLst>
                    <a:ext uri="{9D8B030D-6E8A-4147-A177-3AD203B41FA5}">
                      <a16:colId xmlns:a16="http://schemas.microsoft.com/office/drawing/2014/main" xmlns="" val="3778396166"/>
                    </a:ext>
                  </a:extLst>
                </a:gridCol>
                <a:gridCol w="904567">
                  <a:extLst>
                    <a:ext uri="{9D8B030D-6E8A-4147-A177-3AD203B41FA5}">
                      <a16:colId xmlns:a16="http://schemas.microsoft.com/office/drawing/2014/main" xmlns="" val="2554597386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xmlns="" val="451275625"/>
                    </a:ext>
                  </a:extLst>
                </a:gridCol>
              </a:tblGrid>
              <a:tr h="150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445016695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3967320555"/>
                  </a:ext>
                </a:extLst>
              </a:tr>
              <a:tr h="417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3735108854"/>
                  </a:ext>
                </a:extLst>
              </a:tr>
              <a:tr h="4867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14 087,46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3619163162"/>
                  </a:ext>
                </a:extLst>
              </a:tr>
              <a:tr h="6226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2033182380"/>
                  </a:ext>
                </a:extLst>
              </a:tr>
              <a:tr h="417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291582500"/>
                  </a:ext>
                </a:extLst>
              </a:tr>
              <a:tr h="211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1490423"/>
                  </a:ext>
                </a:extLst>
              </a:tr>
              <a:tr h="1538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205949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200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71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0" y="-82296"/>
            <a:ext cx="9976104" cy="923330"/>
          </a:xfrm>
          <a:prstGeom prst="rect">
            <a:avLst/>
          </a:prstGeom>
          <a:gradFill flip="none" rotWithShape="1">
            <a:gsLst>
              <a:gs pos="13000">
                <a:schemeClr val="accent1">
                  <a:lumMod val="45000"/>
                  <a:lumOff val="55000"/>
                </a:schemeClr>
              </a:gs>
              <a:gs pos="78000">
                <a:srgbClr val="FDFFE7"/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016683"/>
              </p:ext>
            </p:extLst>
          </p:nvPr>
        </p:nvGraphicFramePr>
        <p:xfrm>
          <a:off x="0" y="841248"/>
          <a:ext cx="9985248" cy="438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1328">
                  <a:extLst>
                    <a:ext uri="{9D8B030D-6E8A-4147-A177-3AD203B41FA5}">
                      <a16:colId xmlns:a16="http://schemas.microsoft.com/office/drawing/2014/main" xmlns="" val="2795038690"/>
                    </a:ext>
                  </a:extLst>
                </a:gridCol>
                <a:gridCol w="5420917">
                  <a:extLst>
                    <a:ext uri="{9D8B030D-6E8A-4147-A177-3AD203B41FA5}">
                      <a16:colId xmlns:a16="http://schemas.microsoft.com/office/drawing/2014/main" xmlns="" val="321407096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1799025181"/>
                    </a:ext>
                  </a:extLst>
                </a:gridCol>
                <a:gridCol w="855407">
                  <a:extLst>
                    <a:ext uri="{9D8B030D-6E8A-4147-A177-3AD203B41FA5}">
                      <a16:colId xmlns:a16="http://schemas.microsoft.com/office/drawing/2014/main" xmlns="" val="2376810010"/>
                    </a:ext>
                  </a:extLst>
                </a:gridCol>
                <a:gridCol w="1116551">
                  <a:extLst>
                    <a:ext uri="{9D8B030D-6E8A-4147-A177-3AD203B41FA5}">
                      <a16:colId xmlns:a16="http://schemas.microsoft.com/office/drawing/2014/main" xmlns="" val="3069711616"/>
                    </a:ext>
                  </a:extLst>
                </a:gridCol>
              </a:tblGrid>
              <a:tr h="232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88471545"/>
                  </a:ext>
                </a:extLst>
              </a:tr>
              <a:tr h="206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5798835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050431"/>
              </p:ext>
            </p:extLst>
          </p:nvPr>
        </p:nvGraphicFramePr>
        <p:xfrm>
          <a:off x="0" y="1261873"/>
          <a:ext cx="9976105" cy="1785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0472">
                  <a:extLst>
                    <a:ext uri="{9D8B030D-6E8A-4147-A177-3AD203B41FA5}">
                      <a16:colId xmlns:a16="http://schemas.microsoft.com/office/drawing/2014/main" xmlns="" val="3360988793"/>
                    </a:ext>
                  </a:extLst>
                </a:gridCol>
                <a:gridCol w="5411111">
                  <a:extLst>
                    <a:ext uri="{9D8B030D-6E8A-4147-A177-3AD203B41FA5}">
                      <a16:colId xmlns:a16="http://schemas.microsoft.com/office/drawing/2014/main" xmlns="" val="3039934690"/>
                    </a:ext>
                  </a:extLst>
                </a:gridCol>
                <a:gridCol w="1111707">
                  <a:extLst>
                    <a:ext uri="{9D8B030D-6E8A-4147-A177-3AD203B41FA5}">
                      <a16:colId xmlns:a16="http://schemas.microsoft.com/office/drawing/2014/main" xmlns="" val="3419177800"/>
                    </a:ext>
                  </a:extLst>
                </a:gridCol>
                <a:gridCol w="865239">
                  <a:extLst>
                    <a:ext uri="{9D8B030D-6E8A-4147-A177-3AD203B41FA5}">
                      <a16:colId xmlns:a16="http://schemas.microsoft.com/office/drawing/2014/main" xmlns="" val="3793253978"/>
                    </a:ext>
                  </a:extLst>
                </a:gridCol>
                <a:gridCol w="1097576">
                  <a:extLst>
                    <a:ext uri="{9D8B030D-6E8A-4147-A177-3AD203B41FA5}">
                      <a16:colId xmlns:a16="http://schemas.microsoft.com/office/drawing/2014/main" xmlns="" val="1973647789"/>
                    </a:ext>
                  </a:extLst>
                </a:gridCol>
              </a:tblGrid>
              <a:tr h="2578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1466556526"/>
                  </a:ext>
                </a:extLst>
              </a:tr>
              <a:tr h="191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4210697678"/>
                  </a:ext>
                </a:extLst>
              </a:tr>
              <a:tr h="30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1275010568"/>
                  </a:ext>
                </a:extLst>
              </a:tr>
              <a:tr h="406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2797369360"/>
                  </a:ext>
                </a:extLst>
              </a:tr>
              <a:tr h="59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xmlns="" val="172157355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229746"/>
              </p:ext>
            </p:extLst>
          </p:nvPr>
        </p:nvGraphicFramePr>
        <p:xfrm>
          <a:off x="0" y="2999235"/>
          <a:ext cx="9976104" cy="2116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2184">
                  <a:extLst>
                    <a:ext uri="{9D8B030D-6E8A-4147-A177-3AD203B41FA5}">
                      <a16:colId xmlns:a16="http://schemas.microsoft.com/office/drawing/2014/main" xmlns="" val="3186334615"/>
                    </a:ext>
                  </a:extLst>
                </a:gridCol>
                <a:gridCol w="5433207">
                  <a:extLst>
                    <a:ext uri="{9D8B030D-6E8A-4147-A177-3AD203B41FA5}">
                      <a16:colId xmlns:a16="http://schemas.microsoft.com/office/drawing/2014/main" xmlns="" val="52508937"/>
                    </a:ext>
                  </a:extLst>
                </a:gridCol>
                <a:gridCol w="1117732">
                  <a:extLst>
                    <a:ext uri="{9D8B030D-6E8A-4147-A177-3AD203B41FA5}">
                      <a16:colId xmlns:a16="http://schemas.microsoft.com/office/drawing/2014/main" xmlns="" val="2941164458"/>
                    </a:ext>
                  </a:extLst>
                </a:gridCol>
                <a:gridCol w="849572">
                  <a:extLst>
                    <a:ext uri="{9D8B030D-6E8A-4147-A177-3AD203B41FA5}">
                      <a16:colId xmlns:a16="http://schemas.microsoft.com/office/drawing/2014/main" xmlns="" val="3496574509"/>
                    </a:ext>
                  </a:extLst>
                </a:gridCol>
                <a:gridCol w="1103409">
                  <a:extLst>
                    <a:ext uri="{9D8B030D-6E8A-4147-A177-3AD203B41FA5}">
                      <a16:colId xmlns:a16="http://schemas.microsoft.com/office/drawing/2014/main" xmlns="" val="3368152867"/>
                    </a:ext>
                  </a:extLst>
                </a:gridCol>
              </a:tblGrid>
              <a:tr h="1686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1263293561"/>
                  </a:ext>
                </a:extLst>
              </a:tr>
              <a:tr h="1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1429979999"/>
                  </a:ext>
                </a:extLst>
              </a:tr>
              <a:tr h="268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1359680164"/>
                  </a:ext>
                </a:extLst>
              </a:tr>
              <a:tr h="392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3709309458"/>
                  </a:ext>
                </a:extLst>
              </a:tr>
              <a:tr h="392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1519966677"/>
                  </a:ext>
                </a:extLst>
              </a:tr>
              <a:tr h="149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 и сборы (по отмененным налогам и сборам субъектов Российской Федерации)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4179563205"/>
                  </a:ext>
                </a:extLst>
              </a:tr>
              <a:tr h="1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186250772"/>
                  </a:ext>
                </a:extLst>
              </a:tr>
              <a:tr h="411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86472068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56591"/>
              </p:ext>
            </p:extLst>
          </p:nvPr>
        </p:nvGraphicFramePr>
        <p:xfrm>
          <a:off x="0" y="5102353"/>
          <a:ext cx="9994391" cy="1755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752">
                  <a:extLst>
                    <a:ext uri="{9D8B030D-6E8A-4147-A177-3AD203B41FA5}">
                      <a16:colId xmlns:a16="http://schemas.microsoft.com/office/drawing/2014/main" xmlns="" val="3920678138"/>
                    </a:ext>
                  </a:extLst>
                </a:gridCol>
                <a:gridCol w="5449824">
                  <a:extLst>
                    <a:ext uri="{9D8B030D-6E8A-4147-A177-3AD203B41FA5}">
                      <a16:colId xmlns:a16="http://schemas.microsoft.com/office/drawing/2014/main" xmlns="" val="592455778"/>
                    </a:ext>
                  </a:extLst>
                </a:gridCol>
                <a:gridCol w="1124009">
                  <a:extLst>
                    <a:ext uri="{9D8B030D-6E8A-4147-A177-3AD203B41FA5}">
                      <a16:colId xmlns:a16="http://schemas.microsoft.com/office/drawing/2014/main" xmlns="" val="3679908615"/>
                    </a:ext>
                  </a:extLst>
                </a:gridCol>
                <a:gridCol w="854110">
                  <a:extLst>
                    <a:ext uri="{9D8B030D-6E8A-4147-A177-3AD203B41FA5}">
                      <a16:colId xmlns:a16="http://schemas.microsoft.com/office/drawing/2014/main" xmlns="" val="2218698086"/>
                    </a:ext>
                  </a:extLst>
                </a:gridCol>
                <a:gridCol w="1121696">
                  <a:extLst>
                    <a:ext uri="{9D8B030D-6E8A-4147-A177-3AD203B41FA5}">
                      <a16:colId xmlns:a16="http://schemas.microsoft.com/office/drawing/2014/main" xmlns="" val="1606192222"/>
                    </a:ext>
                  </a:extLst>
                </a:gridCol>
              </a:tblGrid>
              <a:tr h="212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 и сборы (по отмененным местным налогам и сборам)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62696234"/>
                  </a:ext>
                </a:extLst>
              </a:tr>
              <a:tr h="361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1 09 07 030 00 0000 110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-0,10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97873445"/>
                  </a:ext>
                </a:extLst>
              </a:tr>
              <a:tr h="520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1 09 07 032 04 0000 110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цели, мобилизуемые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-0,10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41772288"/>
                  </a:ext>
                </a:extLst>
              </a:tr>
              <a:tr h="661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1 09 07 032 04 1000 110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цели, мобилизуемые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-0,10</a:t>
                      </a:r>
                      <a:endParaRPr kumimoji="0" lang="ru-RU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36493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9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bg1"/>
            </a:gs>
            <a:gs pos="91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85248" cy="923330"/>
          </a:xfrm>
          <a:prstGeom prst="rect">
            <a:avLst/>
          </a:prstGeom>
          <a:gradFill flip="none" rotWithShape="1">
            <a:gsLst>
              <a:gs pos="35000">
                <a:srgbClr val="FDFFE7"/>
              </a:gs>
              <a:gs pos="4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613129"/>
              </p:ext>
            </p:extLst>
          </p:nvPr>
        </p:nvGraphicFramePr>
        <p:xfrm>
          <a:off x="0" y="777240"/>
          <a:ext cx="9976104" cy="555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8632">
                  <a:extLst>
                    <a:ext uri="{9D8B030D-6E8A-4147-A177-3AD203B41FA5}">
                      <a16:colId xmlns:a16="http://schemas.microsoft.com/office/drawing/2014/main" xmlns="" val="3708725485"/>
                    </a:ext>
                  </a:extLst>
                </a:gridCol>
                <a:gridCol w="5053781">
                  <a:extLst>
                    <a:ext uri="{9D8B030D-6E8A-4147-A177-3AD203B41FA5}">
                      <a16:colId xmlns:a16="http://schemas.microsoft.com/office/drawing/2014/main" xmlns="" val="64708297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2641016551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xmlns="" val="1061133078"/>
                    </a:ext>
                  </a:extLst>
                </a:gridCol>
                <a:gridCol w="1068078">
                  <a:extLst>
                    <a:ext uri="{9D8B030D-6E8A-4147-A177-3AD203B41FA5}">
                      <a16:colId xmlns:a16="http://schemas.microsoft.com/office/drawing/2014/main" xmlns="" val="4141789056"/>
                    </a:ext>
                  </a:extLst>
                </a:gridCol>
              </a:tblGrid>
              <a:tr h="2748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42611324"/>
                  </a:ext>
                </a:extLst>
              </a:tr>
              <a:tr h="2803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4101675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890344"/>
              </p:ext>
            </p:extLst>
          </p:nvPr>
        </p:nvGraphicFramePr>
        <p:xfrm>
          <a:off x="0" y="1268359"/>
          <a:ext cx="9976104" cy="5589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5564">
                  <a:extLst>
                    <a:ext uri="{9D8B030D-6E8A-4147-A177-3AD203B41FA5}">
                      <a16:colId xmlns:a16="http://schemas.microsoft.com/office/drawing/2014/main" xmlns="" val="447661757"/>
                    </a:ext>
                  </a:extLst>
                </a:gridCol>
                <a:gridCol w="5057557">
                  <a:extLst>
                    <a:ext uri="{9D8B030D-6E8A-4147-A177-3AD203B41FA5}">
                      <a16:colId xmlns:a16="http://schemas.microsoft.com/office/drawing/2014/main" xmlns="" val="3883202164"/>
                    </a:ext>
                  </a:extLst>
                </a:gridCol>
                <a:gridCol w="1120337">
                  <a:extLst>
                    <a:ext uri="{9D8B030D-6E8A-4147-A177-3AD203B41FA5}">
                      <a16:colId xmlns:a16="http://schemas.microsoft.com/office/drawing/2014/main" xmlns="" val="805546645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xmlns="" val="2880421757"/>
                    </a:ext>
                  </a:extLst>
                </a:gridCol>
                <a:gridCol w="1068078">
                  <a:extLst>
                    <a:ext uri="{9D8B030D-6E8A-4147-A177-3AD203B41FA5}">
                      <a16:colId xmlns:a16="http://schemas.microsoft.com/office/drawing/2014/main" xmlns="" val="3573028125"/>
                    </a:ext>
                  </a:extLst>
                </a:gridCol>
              </a:tblGrid>
              <a:tr h="298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44 381, 00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68 833,89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441595054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53 406,60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489848261"/>
                  </a:ext>
                </a:extLst>
              </a:tr>
              <a:tr h="437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460647613"/>
                  </a:ext>
                </a:extLst>
              </a:tr>
              <a:tr h="437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868136236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603814327"/>
                  </a:ext>
                </a:extLst>
              </a:tr>
              <a:tr h="4493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2152854907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органов управления государственными внебюджетными фондами и созданных ими учреждений (за исключением имущества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4077250815"/>
                  </a:ext>
                </a:extLst>
              </a:tr>
              <a:tr h="437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муниципальных бюджетных и автономных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xmlns="" val="3714623601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1 11 05 070 00 0000 120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73730119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1 11 05 074 04 0000 120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108416996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375640001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1 11 05 310 00 0000 120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48328533"/>
                  </a:ext>
                </a:extLst>
              </a:tr>
              <a:tr h="5824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559604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5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FFCCFF"/>
            </a:gs>
            <a:gs pos="100000">
              <a:schemeClr val="accent1">
                <a:lumMod val="20000"/>
                <a:lumOff val="80000"/>
              </a:schemeClr>
            </a:gs>
            <a:gs pos="98000">
              <a:srgbClr val="FDFE46"/>
            </a:gs>
            <a:gs pos="100000">
              <a:schemeClr val="accent1">
                <a:lumMod val="5000"/>
                <a:lumOff val="95000"/>
              </a:schemeClr>
            </a:gs>
            <a:gs pos="37000">
              <a:srgbClr val="FFCCFF"/>
            </a:gs>
            <a:gs pos="0">
              <a:srgbClr val="FFFFCC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4865" y="0"/>
            <a:ext cx="5069317" cy="6858000"/>
          </a:xfrm>
          <a:prstGeom prst="rect">
            <a:avLst/>
          </a:prstGeom>
          <a:gradFill flip="none" rotWithShape="1">
            <a:gsLst>
              <a:gs pos="45920">
                <a:srgbClr val="F0FBF0"/>
              </a:gs>
              <a:gs pos="5000">
                <a:schemeClr val="accent6">
                  <a:lumMod val="20000"/>
                  <a:lumOff val="80000"/>
                </a:schemeClr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</a:t>
            </a:r>
            <a:r>
              <a:rPr lang="ru-RU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</a:t>
            </a:r>
            <a:r>
              <a:rPr lang="ru-RU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 ГОРОДСКОГО  ОКРУГА!</a:t>
            </a:r>
            <a:endParaRPr lang="ru-RU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400" i="1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Представляем вашему вниманию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ресурсы, какие результаты достигнуты. Жители округа должны не только знать, но и иметь возможность сделать выводы об эффективности расходов и их целевом использовании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для граждан разрабатывается для ознакомления граждан (заинтересованных пользователей) с задачами и приоритетными направлениями бюджетной политики, основными условиями формирования и 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граждан показатели бюджета Талдомского городского округа  за 2023 год представлены в виде графиков, диаграмм, слайдов и числовых значений, чтобы каждый без труда мог понять каким образом  прогнозируется и исполняется бюджет по доходам и расходам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3" y="0"/>
            <a:ext cx="4970794" cy="6858000"/>
          </a:xfrm>
          <a:prstGeom prst="rect">
            <a:avLst/>
          </a:prstGeom>
          <a:gradFill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</p:pic>
    </p:spTree>
    <p:extLst>
      <p:ext uri="{BB962C8B-B14F-4D97-AF65-F5344CB8AC3E}">
        <p14:creationId xmlns:p14="http://schemas.microsoft.com/office/powerpoint/2010/main" val="37219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18872"/>
            <a:ext cx="9906000" cy="923330"/>
          </a:xfrm>
          <a:prstGeom prst="rect">
            <a:avLst/>
          </a:prstGeom>
          <a:gradFill flip="none" rotWithShape="1">
            <a:gsLst>
              <a:gs pos="5000">
                <a:srgbClr val="FDFFE7"/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130465"/>
              </p:ext>
            </p:extLst>
          </p:nvPr>
        </p:nvGraphicFramePr>
        <p:xfrm>
          <a:off x="9831" y="804672"/>
          <a:ext cx="9896170" cy="539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0029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4406243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081549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203854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944495">
                  <a:extLst>
                    <a:ext uri="{9D8B030D-6E8A-4147-A177-3AD203B41FA5}">
                      <a16:colId xmlns:a16="http://schemas.microsoft.com/office/drawing/2014/main" xmlns="" val="426494426"/>
                    </a:ext>
                  </a:extLst>
                </a:gridCol>
              </a:tblGrid>
              <a:tr h="303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22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235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543562"/>
              </p:ext>
            </p:extLst>
          </p:nvPr>
        </p:nvGraphicFramePr>
        <p:xfrm>
          <a:off x="0" y="1291898"/>
          <a:ext cx="9906000" cy="5566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0558">
                  <a:extLst>
                    <a:ext uri="{9D8B030D-6E8A-4147-A177-3AD203B41FA5}">
                      <a16:colId xmlns:a16="http://schemas.microsoft.com/office/drawing/2014/main" xmlns="" val="3601841817"/>
                    </a:ext>
                  </a:extLst>
                </a:gridCol>
                <a:gridCol w="4396594">
                  <a:extLst>
                    <a:ext uri="{9D8B030D-6E8A-4147-A177-3AD203B41FA5}">
                      <a16:colId xmlns:a16="http://schemas.microsoft.com/office/drawing/2014/main" xmlns="" val="13490614"/>
                    </a:ext>
                  </a:extLst>
                </a:gridCol>
                <a:gridCol w="1070667">
                  <a:extLst>
                    <a:ext uri="{9D8B030D-6E8A-4147-A177-3AD203B41FA5}">
                      <a16:colId xmlns:a16="http://schemas.microsoft.com/office/drawing/2014/main" xmlns="" val="59139285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493004397"/>
                    </a:ext>
                  </a:extLst>
                </a:gridCol>
                <a:gridCol w="938981">
                  <a:extLst>
                    <a:ext uri="{9D8B030D-6E8A-4147-A177-3AD203B41FA5}">
                      <a16:colId xmlns:a16="http://schemas.microsoft.com/office/drawing/2014/main" xmlns="" val="3187262871"/>
                    </a:ext>
                  </a:extLst>
                </a:gridCol>
              </a:tblGrid>
              <a:tr h="222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3483721813"/>
                  </a:ext>
                </a:extLst>
              </a:tr>
              <a:tr h="3369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 государственных и муниципальных унитарных предприятий, остающейся после уплаты налогов и обязательных платежей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339679002"/>
                  </a:ext>
                </a:extLst>
              </a:tr>
              <a:tr h="5298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городскими округами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583871335"/>
                  </a:ext>
                </a:extLst>
              </a:tr>
              <a:tr h="639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15 426,73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1613790389"/>
                  </a:ext>
                </a:extLst>
              </a:tr>
              <a:tr h="6029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627845614"/>
                  </a:ext>
                </a:extLst>
              </a:tr>
              <a:tr h="6394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3517892519"/>
                  </a:ext>
                </a:extLst>
              </a:tr>
              <a:tr h="555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1 11 09 044 04 0001 120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плата за размещение объектов на землях или земельных участках , находящегося в муниципальной собственности или собственность на которые не разграничена, расположенных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7 164,70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1119994051"/>
                  </a:ext>
                </a:extLst>
              </a:tr>
              <a:tr h="5559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1 11 09 044 04 0002 120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6 765,44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103,29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3962082447"/>
                  </a:ext>
                </a:extLst>
              </a:tr>
              <a:tr h="7888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1008219677"/>
                  </a:ext>
                </a:extLst>
              </a:tr>
              <a:tr h="694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xmlns="" val="535901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8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82880"/>
            <a:ext cx="99364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867971"/>
              </p:ext>
            </p:extLst>
          </p:nvPr>
        </p:nvGraphicFramePr>
        <p:xfrm>
          <a:off x="0" y="704088"/>
          <a:ext cx="9936479" cy="495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7556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4379721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50375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067782">
                  <a:extLst>
                    <a:ext uri="{9D8B030D-6E8A-4147-A177-3AD203B41FA5}">
                      <a16:colId xmlns:a16="http://schemas.microsoft.com/office/drawing/2014/main" xmlns="" val="308498512"/>
                    </a:ext>
                  </a:extLst>
                </a:gridCol>
              </a:tblGrid>
              <a:tr h="346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49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018849"/>
              </p:ext>
            </p:extLst>
          </p:nvPr>
        </p:nvGraphicFramePr>
        <p:xfrm>
          <a:off x="-1" y="1189704"/>
          <a:ext cx="9906001" cy="5668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2259">
                  <a:extLst>
                    <a:ext uri="{9D8B030D-6E8A-4147-A177-3AD203B41FA5}">
                      <a16:colId xmlns:a16="http://schemas.microsoft.com/office/drawing/2014/main" xmlns="" val="846572365"/>
                    </a:ext>
                  </a:extLst>
                </a:gridCol>
                <a:gridCol w="4398414">
                  <a:extLst>
                    <a:ext uri="{9D8B030D-6E8A-4147-A177-3AD203B41FA5}">
                      <a16:colId xmlns:a16="http://schemas.microsoft.com/office/drawing/2014/main" xmlns="" val="1454545840"/>
                    </a:ext>
                  </a:extLst>
                </a:gridCol>
                <a:gridCol w="1146980">
                  <a:extLst>
                    <a:ext uri="{9D8B030D-6E8A-4147-A177-3AD203B41FA5}">
                      <a16:colId xmlns:a16="http://schemas.microsoft.com/office/drawing/2014/main" xmlns="" val="40915596"/>
                    </a:ext>
                  </a:extLst>
                </a:gridCol>
                <a:gridCol w="1118693">
                  <a:extLst>
                    <a:ext uri="{9D8B030D-6E8A-4147-A177-3AD203B41FA5}">
                      <a16:colId xmlns:a16="http://schemas.microsoft.com/office/drawing/2014/main" xmlns="" val="4273203667"/>
                    </a:ext>
                  </a:extLst>
                </a:gridCol>
                <a:gridCol w="1029655">
                  <a:extLst>
                    <a:ext uri="{9D8B030D-6E8A-4147-A177-3AD203B41FA5}">
                      <a16:colId xmlns:a16="http://schemas.microsoft.com/office/drawing/2014/main" xmlns="" val="791973465"/>
                    </a:ext>
                  </a:extLst>
                </a:gridCol>
              </a:tblGrid>
              <a:tr h="203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699510178"/>
                  </a:ext>
                </a:extLst>
              </a:tr>
              <a:tr h="212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120815064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1 219,11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902201682"/>
                  </a:ext>
                </a:extLst>
              </a:tr>
              <a:tr h="5405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1 219,11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865957902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263118310"/>
                  </a:ext>
                </a:extLst>
              </a:tr>
              <a:tr h="513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801687137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121985302"/>
                  </a:ext>
                </a:extLst>
              </a:tr>
              <a:tr h="161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1505629266"/>
                  </a:ext>
                </a:extLst>
              </a:tr>
              <a:tr h="534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948553257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146 116,32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1 602,15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447316639"/>
                  </a:ext>
                </a:extLst>
              </a:tr>
              <a:tr h="161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1656977749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115022435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370997019"/>
                  </a:ext>
                </a:extLst>
              </a:tr>
              <a:tr h="150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681133833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1 13 01 994 04 0002 130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496158932"/>
                  </a:ext>
                </a:extLst>
              </a:tr>
              <a:tr h="161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6 120, 00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134 457,77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2 344,08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101783869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4085843940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26994153"/>
                  </a:ext>
                </a:extLst>
              </a:tr>
              <a:tr h="21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2 586,01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568852362"/>
                  </a:ext>
                </a:extLst>
              </a:tr>
              <a:tr h="150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2 586,01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2722355565"/>
                  </a:ext>
                </a:extLst>
              </a:tr>
              <a:tr h="150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2 586,01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xmlns="" val="3513197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7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0584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643250"/>
              </p:ext>
            </p:extLst>
          </p:nvPr>
        </p:nvGraphicFramePr>
        <p:xfrm>
          <a:off x="3" y="795528"/>
          <a:ext cx="9985245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8462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4758812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20878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042219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214874">
                  <a:extLst>
                    <a:ext uri="{9D8B030D-6E8A-4147-A177-3AD203B41FA5}">
                      <a16:colId xmlns:a16="http://schemas.microsoft.com/office/drawing/2014/main" xmlns="" val="3572660255"/>
                    </a:ext>
                  </a:extLst>
                </a:gridCol>
              </a:tblGrid>
              <a:tr h="192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207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503657"/>
              </p:ext>
            </p:extLst>
          </p:nvPr>
        </p:nvGraphicFramePr>
        <p:xfrm>
          <a:off x="0" y="1179873"/>
          <a:ext cx="9985248" cy="5678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8465">
                  <a:extLst>
                    <a:ext uri="{9D8B030D-6E8A-4147-A177-3AD203B41FA5}">
                      <a16:colId xmlns:a16="http://schemas.microsoft.com/office/drawing/2014/main" xmlns="" val="3361256195"/>
                    </a:ext>
                  </a:extLst>
                </a:gridCol>
                <a:gridCol w="4748980">
                  <a:extLst>
                    <a:ext uri="{9D8B030D-6E8A-4147-A177-3AD203B41FA5}">
                      <a16:colId xmlns:a16="http://schemas.microsoft.com/office/drawing/2014/main" xmlns="" val="2489229921"/>
                    </a:ext>
                  </a:extLst>
                </a:gridCol>
                <a:gridCol w="1130710">
                  <a:extLst>
                    <a:ext uri="{9D8B030D-6E8A-4147-A177-3AD203B41FA5}">
                      <a16:colId xmlns:a16="http://schemas.microsoft.com/office/drawing/2014/main" xmlns="" val="4281427841"/>
                    </a:ext>
                  </a:extLst>
                </a:gridCol>
                <a:gridCol w="1042219">
                  <a:extLst>
                    <a:ext uri="{9D8B030D-6E8A-4147-A177-3AD203B41FA5}">
                      <a16:colId xmlns:a16="http://schemas.microsoft.com/office/drawing/2014/main" xmlns="" val="406422512"/>
                    </a:ext>
                  </a:extLst>
                </a:gridCol>
                <a:gridCol w="1214874">
                  <a:extLst>
                    <a:ext uri="{9D8B030D-6E8A-4147-A177-3AD203B41FA5}">
                      <a16:colId xmlns:a16="http://schemas.microsoft.com/office/drawing/2014/main" xmlns="" val="3801090614"/>
                    </a:ext>
                  </a:extLst>
                </a:gridCol>
              </a:tblGrid>
              <a:tr h="323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79574852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1411506246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1729297804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2626665152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1223965486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3355237823"/>
                  </a:ext>
                </a:extLst>
              </a:tr>
              <a:tr h="384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257018587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337351429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1792383241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xmlns="" val="2325503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9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652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35309"/>
              </p:ext>
            </p:extLst>
          </p:nvPr>
        </p:nvGraphicFramePr>
        <p:xfrm>
          <a:off x="-54081" y="767882"/>
          <a:ext cx="9994396" cy="420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4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555225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099807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928917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038843">
                  <a:extLst>
                    <a:ext uri="{9D8B030D-6E8A-4147-A177-3AD203B41FA5}">
                      <a16:colId xmlns:a16="http://schemas.microsoft.com/office/drawing/2014/main" xmlns="" val="97927874"/>
                    </a:ext>
                  </a:extLst>
                </a:gridCol>
              </a:tblGrid>
              <a:tr h="288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31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37150"/>
              </p:ext>
            </p:extLst>
          </p:nvPr>
        </p:nvGraphicFramePr>
        <p:xfrm>
          <a:off x="1" y="1168347"/>
          <a:ext cx="9905999" cy="56896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8028">
                  <a:extLst>
                    <a:ext uri="{9D8B030D-6E8A-4147-A177-3AD203B41FA5}">
                      <a16:colId xmlns:a16="http://schemas.microsoft.com/office/drawing/2014/main" xmlns="" val="3347887679"/>
                    </a:ext>
                  </a:extLst>
                </a:gridCol>
                <a:gridCol w="5544995">
                  <a:extLst>
                    <a:ext uri="{9D8B030D-6E8A-4147-A177-3AD203B41FA5}">
                      <a16:colId xmlns:a16="http://schemas.microsoft.com/office/drawing/2014/main" xmlns="" val="2148817837"/>
                    </a:ext>
                  </a:extLst>
                </a:gridCol>
                <a:gridCol w="1105319">
                  <a:extLst>
                    <a:ext uri="{9D8B030D-6E8A-4147-A177-3AD203B41FA5}">
                      <a16:colId xmlns:a16="http://schemas.microsoft.com/office/drawing/2014/main" xmlns="" val="3075597991"/>
                    </a:ext>
                  </a:extLst>
                </a:gridCol>
                <a:gridCol w="924448">
                  <a:extLst>
                    <a:ext uri="{9D8B030D-6E8A-4147-A177-3AD203B41FA5}">
                      <a16:colId xmlns:a16="http://schemas.microsoft.com/office/drawing/2014/main" xmlns="" val="98215217"/>
                    </a:ext>
                  </a:extLst>
                </a:gridCol>
                <a:gridCol w="1013209">
                  <a:extLst>
                    <a:ext uri="{9D8B030D-6E8A-4147-A177-3AD203B41FA5}">
                      <a16:colId xmlns:a16="http://schemas.microsoft.com/office/drawing/2014/main" xmlns="" val="3798885888"/>
                    </a:ext>
                  </a:extLst>
                </a:gridCol>
              </a:tblGrid>
              <a:tr h="142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45 049,34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962798700"/>
                  </a:ext>
                </a:extLst>
              </a:tr>
              <a:tr h="282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235,61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3379085871"/>
                  </a:ext>
                </a:extLst>
              </a:tr>
              <a:tr h="342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1323499857"/>
                  </a:ext>
                </a:extLst>
              </a:tr>
              <a:tr h="475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539414754"/>
                  </a:ext>
                </a:extLst>
              </a:tr>
              <a:tr h="703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1 16 01 053 01 0035 140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неисполнение родителями или иными законными представителями несовершеннолетних обязанностей по содержанию и воспитанию несовершеннолетних)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102752024"/>
                  </a:ext>
                </a:extLst>
              </a:tr>
              <a:tr h="578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1 16 01 053 01 0059 140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нарушение порядка рассмотрения обращений граждан)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1122409852"/>
                  </a:ext>
                </a:extLst>
              </a:tr>
              <a:tr h="49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412769362"/>
                  </a:ext>
                </a:extLst>
              </a:tr>
              <a:tr h="423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767662064"/>
                  </a:ext>
                </a:extLst>
              </a:tr>
              <a:tr h="563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996808612"/>
                  </a:ext>
                </a:extLst>
              </a:tr>
              <a:tr h="984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1 16 01 063 01 0008 140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незаконный оборот наркотических средств, психотропных веществ или их аналогов и незаконные приобретение, хранение, перевозка растений, содержащих наркотические средства или психотропные вещества, либо их частей, содержащих наркотические средства или психотропные вещества)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888257606"/>
                  </a:ext>
                </a:extLst>
              </a:tr>
              <a:tr h="695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потребление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1587053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9728"/>
            <a:ext cx="1000658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15063"/>
              </p:ext>
            </p:extLst>
          </p:nvPr>
        </p:nvGraphicFramePr>
        <p:xfrm>
          <a:off x="3" y="804672"/>
          <a:ext cx="9985245" cy="390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1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527892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48211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136216">
                  <a:extLst>
                    <a:ext uri="{9D8B030D-6E8A-4147-A177-3AD203B41FA5}">
                      <a16:colId xmlns:a16="http://schemas.microsoft.com/office/drawing/2014/main" xmlns="" val="4223178877"/>
                    </a:ext>
                  </a:extLst>
                </a:gridCol>
              </a:tblGrid>
              <a:tr h="187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20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687523"/>
              </p:ext>
            </p:extLst>
          </p:nvPr>
        </p:nvGraphicFramePr>
        <p:xfrm>
          <a:off x="0" y="1179871"/>
          <a:ext cx="9976104" cy="30311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4">
                  <a:extLst>
                    <a:ext uri="{9D8B030D-6E8A-4147-A177-3AD203B41FA5}">
                      <a16:colId xmlns:a16="http://schemas.microsoft.com/office/drawing/2014/main" xmlns="" val="2118249697"/>
                    </a:ext>
                  </a:extLst>
                </a:gridCol>
                <a:gridCol w="5536534">
                  <a:extLst>
                    <a:ext uri="{9D8B030D-6E8A-4147-A177-3AD203B41FA5}">
                      <a16:colId xmlns:a16="http://schemas.microsoft.com/office/drawing/2014/main" xmlns="" val="2701041528"/>
                    </a:ext>
                  </a:extLst>
                </a:gridCol>
                <a:gridCol w="1139569">
                  <a:extLst>
                    <a:ext uri="{9D8B030D-6E8A-4147-A177-3AD203B41FA5}">
                      <a16:colId xmlns:a16="http://schemas.microsoft.com/office/drawing/2014/main" xmlns="" val="4032637912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xmlns="" val="532482198"/>
                    </a:ext>
                  </a:extLst>
                </a:gridCol>
                <a:gridCol w="1127072">
                  <a:extLst>
                    <a:ext uri="{9D8B030D-6E8A-4147-A177-3AD203B41FA5}">
                      <a16:colId xmlns:a16="http://schemas.microsoft.com/office/drawing/2014/main" xmlns="" val="350995287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1 16 01 063 01 0023 140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вовлечение несовершеннолетнего в процесс потребления табака)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3439638816"/>
                  </a:ext>
                </a:extLst>
              </a:tr>
              <a:tr h="100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1 16 01 063 01 0091 140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уклонение от прохождения диагностики, профилактических мероприятий, лечения от наркомании и (или) медицинской и (или) социальной реабилитации в связи с потреблением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4192991486"/>
                  </a:ext>
                </a:extLst>
              </a:tr>
              <a:tr h="59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1 16 01 063 01 0101 140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побои)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650522573"/>
                  </a:ext>
                </a:extLst>
              </a:tr>
              <a:tr h="74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xmlns="" val="235205179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65830"/>
              </p:ext>
            </p:extLst>
          </p:nvPr>
        </p:nvGraphicFramePr>
        <p:xfrm>
          <a:off x="0" y="4178807"/>
          <a:ext cx="9976103" cy="2679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060">
                  <a:extLst>
                    <a:ext uri="{9D8B030D-6E8A-4147-A177-3AD203B41FA5}">
                      <a16:colId xmlns:a16="http://schemas.microsoft.com/office/drawing/2014/main" xmlns="" val="1684627691"/>
                    </a:ext>
                  </a:extLst>
                </a:gridCol>
                <a:gridCol w="5528158">
                  <a:extLst>
                    <a:ext uri="{9D8B030D-6E8A-4147-A177-3AD203B41FA5}">
                      <a16:colId xmlns:a16="http://schemas.microsoft.com/office/drawing/2014/main" xmlns="" val="448534440"/>
                    </a:ext>
                  </a:extLst>
                </a:gridCol>
                <a:gridCol w="1149401">
                  <a:extLst>
                    <a:ext uri="{9D8B030D-6E8A-4147-A177-3AD203B41FA5}">
                      <a16:colId xmlns:a16="http://schemas.microsoft.com/office/drawing/2014/main" xmlns="" val="602258463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xmlns="" val="1490123929"/>
                    </a:ext>
                  </a:extLst>
                </a:gridCol>
                <a:gridCol w="1127071">
                  <a:extLst>
                    <a:ext uri="{9D8B030D-6E8A-4147-A177-3AD203B41FA5}">
                      <a16:colId xmlns:a16="http://schemas.microsoft.com/office/drawing/2014/main" xmlns="" val="755503110"/>
                    </a:ext>
                  </a:extLst>
                </a:gridCol>
              </a:tblGrid>
              <a:tr h="414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408346647"/>
                  </a:ext>
                </a:extLst>
              </a:tr>
              <a:tr h="55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070982397"/>
                  </a:ext>
                </a:extLst>
              </a:tr>
              <a:tr h="609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1 16 01 073 01 0017 140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уничтожение или повреждение чужого имущества)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389467511"/>
                  </a:ext>
                </a:extLst>
              </a:tr>
              <a:tr h="55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1 16 01 073 01 0027 140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мелкое хищение)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771617028"/>
                  </a:ext>
                </a:extLst>
              </a:tr>
              <a:tr h="55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047031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325353"/>
              </p:ext>
            </p:extLst>
          </p:nvPr>
        </p:nvGraphicFramePr>
        <p:xfrm>
          <a:off x="3" y="841248"/>
          <a:ext cx="9891249" cy="353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694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938684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01213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698090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904568">
                  <a:extLst>
                    <a:ext uri="{9D8B030D-6E8A-4147-A177-3AD203B41FA5}">
                      <a16:colId xmlns:a16="http://schemas.microsoft.com/office/drawing/2014/main" xmlns="" val="2441883930"/>
                    </a:ext>
                  </a:extLst>
                </a:gridCol>
              </a:tblGrid>
              <a:tr h="187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68007"/>
              </p:ext>
            </p:extLst>
          </p:nvPr>
        </p:nvGraphicFramePr>
        <p:xfrm>
          <a:off x="-1" y="1169333"/>
          <a:ext cx="9906000" cy="5748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6702">
                  <a:extLst>
                    <a:ext uri="{9D8B030D-6E8A-4147-A177-3AD203B41FA5}">
                      <a16:colId xmlns:a16="http://schemas.microsoft.com/office/drawing/2014/main" xmlns="" val="2908495407"/>
                    </a:ext>
                  </a:extLst>
                </a:gridCol>
                <a:gridCol w="5930512">
                  <a:extLst>
                    <a:ext uri="{9D8B030D-6E8A-4147-A177-3AD203B41FA5}">
                      <a16:colId xmlns:a16="http://schemas.microsoft.com/office/drawing/2014/main" xmlns="" val="4218619922"/>
                    </a:ext>
                  </a:extLst>
                </a:gridCol>
                <a:gridCol w="1091381">
                  <a:extLst>
                    <a:ext uri="{9D8B030D-6E8A-4147-A177-3AD203B41FA5}">
                      <a16:colId xmlns:a16="http://schemas.microsoft.com/office/drawing/2014/main" xmlns="" val="1772488170"/>
                    </a:ext>
                  </a:extLst>
                </a:gridCol>
                <a:gridCol w="698090">
                  <a:extLst>
                    <a:ext uri="{9D8B030D-6E8A-4147-A177-3AD203B41FA5}">
                      <a16:colId xmlns:a16="http://schemas.microsoft.com/office/drawing/2014/main" xmlns="" val="2450076563"/>
                    </a:ext>
                  </a:extLst>
                </a:gridCol>
                <a:gridCol w="919315">
                  <a:extLst>
                    <a:ext uri="{9D8B030D-6E8A-4147-A177-3AD203B41FA5}">
                      <a16:colId xmlns:a16="http://schemas.microsoft.com/office/drawing/2014/main" xmlns="" val="1355525423"/>
                    </a:ext>
                  </a:extLst>
                </a:gridCol>
              </a:tblGrid>
              <a:tr h="413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1 16 01 074 01 0000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898076398"/>
                  </a:ext>
                </a:extLst>
              </a:tr>
              <a:tr h="281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837249551"/>
                  </a:ext>
                </a:extLst>
              </a:tr>
              <a:tr h="41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4283994154"/>
                  </a:ext>
                </a:extLst>
              </a:tr>
              <a:tr h="556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1 16 01 083 01 0037 140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 (штрафы за нарушение правил охоты, правил, регламентирующих рыболовство и другие виды пользования объектами животного мира)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463087783"/>
                  </a:ext>
                </a:extLst>
              </a:tr>
              <a:tr h="41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1 16 01 084 01 0000 140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635712337"/>
                  </a:ext>
                </a:extLst>
              </a:tr>
              <a:tr h="28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1 16 01 090 01 0000 140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951999478"/>
                  </a:ext>
                </a:extLst>
              </a:tr>
              <a:tr h="424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1 16 01 093 01 0000 140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184881217"/>
                  </a:ext>
                </a:extLst>
              </a:tr>
              <a:tr h="840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1 16 01 093 01 0022 140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9 Кодекса Российской Федерации об административных правонарушениях, за административные правонарушения в промышленности, строительстве и энергетике, налагаемые мировыми судьями, комиссиями по делам несовершеннолетних и защите их прав (штрафы за нарушение порядка полного и (или) частичного ограничения режима потребления электрической энергии, порядка ограничения и прекращения подачи тепловой энергии, правил ограничения подачи (поставки) и отбора газа либо порядка временного прекращения или ограничения водоснабжения, водоотведения, транспортировки воды и (или) сточных вод)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768823130"/>
                  </a:ext>
                </a:extLst>
              </a:tr>
              <a:tr h="286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1 16 01 110 01 0000 140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968071590"/>
                  </a:ext>
                </a:extLst>
              </a:tr>
              <a:tr h="424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1 16 01 113 01 0000 140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596492228"/>
                  </a:ext>
                </a:extLst>
              </a:tr>
              <a:tr h="424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1 16 01 113 01 9000 140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11 Кодекса Российской Федерации об административных правонарушениях, за административные правонарушения на транспорте, налагаемые мировыми судьями, комиссиями по делам несовершеннолетних и защите их прав (иные штрафы)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933659939"/>
                  </a:ext>
                </a:extLst>
              </a:tr>
              <a:tr h="417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2807716767"/>
                  </a:ext>
                </a:extLst>
              </a:tr>
              <a:tr h="556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xmlns="" val="1455160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6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895065"/>
              </p:ext>
            </p:extLst>
          </p:nvPr>
        </p:nvGraphicFramePr>
        <p:xfrm>
          <a:off x="3" y="850392"/>
          <a:ext cx="9994389" cy="344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7184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250426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081548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081549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243682">
                  <a:extLst>
                    <a:ext uri="{9D8B030D-6E8A-4147-A177-3AD203B41FA5}">
                      <a16:colId xmlns:a16="http://schemas.microsoft.com/office/drawing/2014/main" xmlns="" val="1686779988"/>
                    </a:ext>
                  </a:extLst>
                </a:gridCol>
              </a:tblGrid>
              <a:tr h="178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666810"/>
              </p:ext>
            </p:extLst>
          </p:nvPr>
        </p:nvGraphicFramePr>
        <p:xfrm>
          <a:off x="0" y="1160203"/>
          <a:ext cx="9994392" cy="5697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7355">
                  <a:extLst>
                    <a:ext uri="{9D8B030D-6E8A-4147-A177-3AD203B41FA5}">
                      <a16:colId xmlns:a16="http://schemas.microsoft.com/office/drawing/2014/main" xmlns="" val="641434421"/>
                    </a:ext>
                  </a:extLst>
                </a:gridCol>
                <a:gridCol w="5254315">
                  <a:extLst>
                    <a:ext uri="{9D8B030D-6E8A-4147-A177-3AD203B41FA5}">
                      <a16:colId xmlns:a16="http://schemas.microsoft.com/office/drawing/2014/main" xmlns="" val="1267067126"/>
                    </a:ext>
                  </a:extLst>
                </a:gridCol>
                <a:gridCol w="1087491">
                  <a:extLst>
                    <a:ext uri="{9D8B030D-6E8A-4147-A177-3AD203B41FA5}">
                      <a16:colId xmlns:a16="http://schemas.microsoft.com/office/drawing/2014/main" xmlns="" val="2796969595"/>
                    </a:ext>
                  </a:extLst>
                </a:gridCol>
                <a:gridCol w="1081549">
                  <a:extLst>
                    <a:ext uri="{9D8B030D-6E8A-4147-A177-3AD203B41FA5}">
                      <a16:colId xmlns:a16="http://schemas.microsoft.com/office/drawing/2014/main" xmlns="" val="972440013"/>
                    </a:ext>
                  </a:extLst>
                </a:gridCol>
                <a:gridCol w="1243682">
                  <a:extLst>
                    <a:ext uri="{9D8B030D-6E8A-4147-A177-3AD203B41FA5}">
                      <a16:colId xmlns:a16="http://schemas.microsoft.com/office/drawing/2014/main" xmlns="" val="1354793193"/>
                    </a:ext>
                  </a:extLst>
                </a:gridCol>
              </a:tblGrid>
              <a:tr h="798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незаконную продажу товаров (иных вещей), свободная реализация которых запрещена или ограничена)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451258768"/>
                  </a:ext>
                </a:extLst>
              </a:tr>
              <a:tr h="80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1 16 01 143 01 0016 140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нарушение правил продажи этилового спирта, алкогольной и спиртосодержащей продукции)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1084249747"/>
                  </a:ext>
                </a:extLst>
              </a:tr>
              <a:tr h="6381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саморегулируемых организаций, налагаемые мировыми судьями, комиссиями по делам несовершеннолетних и защите их прав (иные штрафы)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2372981270"/>
                  </a:ext>
                </a:extLst>
              </a:tr>
              <a:tr h="497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091876143"/>
                  </a:ext>
                </a:extLst>
              </a:tr>
              <a:tr h="647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779339496"/>
                  </a:ext>
                </a:extLst>
              </a:tr>
              <a:tr h="938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1 16 01 173 01 0008 140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 (штрафы за воспрепятствование законной деятельности должностного лица органа, уполномоченного на осуществление функций по принудительному исполнению исполнительных документов и обеспечению установленного порядка деятельности судов)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375709177"/>
                  </a:ext>
                </a:extLst>
              </a:tr>
              <a:tr h="656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1 16 01 180 01 0000 140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18 Кодекса Российской Федерации об административных правонарушениях,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4268248832"/>
                  </a:ext>
                </a:extLst>
              </a:tr>
              <a:tr h="7136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1 16 01 183 01 0000 140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18 Кодекса Российской Федерации об административных правонарушениях, за административные правонарушения в области защиты Государственной границы Российской Федерации и обеспечения режима пребывания иностранных граждан или лиц без гражданства на территории Российской Федерации, налагаемые мировыми судьями, комиссиями по делам несовершеннолетних и защите их прав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1177860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0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24234"/>
              </p:ext>
            </p:extLst>
          </p:nvPr>
        </p:nvGraphicFramePr>
        <p:xfrm>
          <a:off x="3" y="795528"/>
          <a:ext cx="9966957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694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250425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30709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061885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275244">
                  <a:extLst>
                    <a:ext uri="{9D8B030D-6E8A-4147-A177-3AD203B41FA5}">
                      <a16:colId xmlns:a16="http://schemas.microsoft.com/office/drawing/2014/main" xmlns="" val="426364375"/>
                    </a:ext>
                  </a:extLst>
                </a:gridCol>
              </a:tblGrid>
              <a:tr h="229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7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67015"/>
              </p:ext>
            </p:extLst>
          </p:nvPr>
        </p:nvGraphicFramePr>
        <p:xfrm>
          <a:off x="1" y="1189704"/>
          <a:ext cx="9976103" cy="5910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4308">
                  <a:extLst>
                    <a:ext uri="{9D8B030D-6E8A-4147-A177-3AD203B41FA5}">
                      <a16:colId xmlns:a16="http://schemas.microsoft.com/office/drawing/2014/main" xmlns="" val="3129214819"/>
                    </a:ext>
                  </a:extLst>
                </a:gridCol>
                <a:gridCol w="5244981">
                  <a:extLst>
                    <a:ext uri="{9D8B030D-6E8A-4147-A177-3AD203B41FA5}">
                      <a16:colId xmlns:a16="http://schemas.microsoft.com/office/drawing/2014/main" xmlns="" val="1889058923"/>
                    </a:ext>
                  </a:extLst>
                </a:gridCol>
                <a:gridCol w="1140542">
                  <a:extLst>
                    <a:ext uri="{9D8B030D-6E8A-4147-A177-3AD203B41FA5}">
                      <a16:colId xmlns:a16="http://schemas.microsoft.com/office/drawing/2014/main" xmlns="" val="1164887044"/>
                    </a:ext>
                  </a:extLst>
                </a:gridCol>
                <a:gridCol w="1052052">
                  <a:extLst>
                    <a:ext uri="{9D8B030D-6E8A-4147-A177-3AD203B41FA5}">
                      <a16:colId xmlns:a16="http://schemas.microsoft.com/office/drawing/2014/main" xmlns="" val="2954527389"/>
                    </a:ext>
                  </a:extLst>
                </a:gridCol>
                <a:gridCol w="1294220">
                  <a:extLst>
                    <a:ext uri="{9D8B030D-6E8A-4147-A177-3AD203B41FA5}">
                      <a16:colId xmlns:a16="http://schemas.microsoft.com/office/drawing/2014/main" xmlns="" val="647081604"/>
                    </a:ext>
                  </a:extLst>
                </a:gridCol>
              </a:tblGrid>
              <a:tr h="325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2517054295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1666481077"/>
                  </a:ext>
                </a:extLst>
              </a:tr>
              <a:tr h="863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1 16 01 193 01 0005 140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невыполнение в срок законного предписания (постановления, представления, решения) органа (должностного лица), осуществляющего государственный надзор (контроль), организации, уполномоченной в соответствии с федеральными законами на осуществление государственного надзора (должностного лица), органа (должностного лица), осуществляющего муниципальный контроль)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288545281"/>
                  </a:ext>
                </a:extLst>
              </a:tr>
              <a:tr h="494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1 16 01 193 01 0013 140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заведомо ложный вызов специализированных служб)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296402794"/>
                  </a:ext>
                </a:extLst>
              </a:tr>
              <a:tr h="251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1 16 01 193 01 0030 140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нарушение требований к ведению образовательной деятельности и организации образовательного процесса)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761000286"/>
                  </a:ext>
                </a:extLst>
              </a:tr>
              <a:tr h="251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1 16 01 193 01 0401 140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воспрепятствование законной деятельности должностного лица органа государственного контроля (надзора), должностного лица организации, уполномоченной в соответствии с федеральными законами на осуществление государственного надзора, должностного лица органа муниципального контроля)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4195769536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097786197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399824874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1400221448"/>
                  </a:ext>
                </a:extLst>
              </a:tr>
              <a:tr h="6657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1 16 01 203 01 0021 140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появление в общественных местах в состоянии опьянения)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314977373"/>
                  </a:ext>
                </a:extLst>
              </a:tr>
              <a:tr h="758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xmlns="" val="2779154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18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7432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142767"/>
              </p:ext>
            </p:extLst>
          </p:nvPr>
        </p:nvGraphicFramePr>
        <p:xfrm>
          <a:off x="3" y="875071"/>
          <a:ext cx="9985245" cy="335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287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4670323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1052052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234538">
                  <a:extLst>
                    <a:ext uri="{9D8B030D-6E8A-4147-A177-3AD203B41FA5}">
                      <a16:colId xmlns:a16="http://schemas.microsoft.com/office/drawing/2014/main" xmlns="" val="2245021441"/>
                    </a:ext>
                  </a:extLst>
                </a:gridCol>
              </a:tblGrid>
              <a:tr h="109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16839"/>
              </p:ext>
            </p:extLst>
          </p:nvPr>
        </p:nvGraphicFramePr>
        <p:xfrm>
          <a:off x="0" y="1197866"/>
          <a:ext cx="9985248" cy="3727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2718">
                  <a:extLst>
                    <a:ext uri="{9D8B030D-6E8A-4147-A177-3AD203B41FA5}">
                      <a16:colId xmlns:a16="http://schemas.microsoft.com/office/drawing/2014/main" xmlns="" val="66386069"/>
                    </a:ext>
                  </a:extLst>
                </a:gridCol>
                <a:gridCol w="4658952">
                  <a:extLst>
                    <a:ext uri="{9D8B030D-6E8A-4147-A177-3AD203B41FA5}">
                      <a16:colId xmlns:a16="http://schemas.microsoft.com/office/drawing/2014/main" xmlns="" val="2752560500"/>
                    </a:ext>
                  </a:extLst>
                </a:gridCol>
                <a:gridCol w="1116988">
                  <a:extLst>
                    <a:ext uri="{9D8B030D-6E8A-4147-A177-3AD203B41FA5}">
                      <a16:colId xmlns:a16="http://schemas.microsoft.com/office/drawing/2014/main" xmlns="" val="1355349171"/>
                    </a:ext>
                  </a:extLst>
                </a:gridCol>
                <a:gridCol w="1042219">
                  <a:extLst>
                    <a:ext uri="{9D8B030D-6E8A-4147-A177-3AD203B41FA5}">
                      <a16:colId xmlns:a16="http://schemas.microsoft.com/office/drawing/2014/main" xmlns="" val="1883924610"/>
                    </a:ext>
                  </a:extLst>
                </a:gridCol>
                <a:gridCol w="1244371">
                  <a:extLst>
                    <a:ext uri="{9D8B030D-6E8A-4147-A177-3AD203B41FA5}">
                      <a16:colId xmlns:a16="http://schemas.microsoft.com/office/drawing/2014/main" xmlns="" val="4227296993"/>
                    </a:ext>
                  </a:extLst>
                </a:gridCol>
              </a:tblGrid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1 16 02 000 02 0000 140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785,00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500186574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1 16 02 020 02 0000 140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правонарушениях, за нарушение муниципальных правовых актов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2745859141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276540783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государственным (муниципальным) контрактом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071,83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28077813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1 071,83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52820590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133443900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3534948770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51333115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1 16 09 040 04 0000 140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xmlns="" val="238382902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673485"/>
              </p:ext>
            </p:extLst>
          </p:nvPr>
        </p:nvGraphicFramePr>
        <p:xfrm>
          <a:off x="0" y="4925962"/>
          <a:ext cx="9985244" cy="1932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1097">
                  <a:extLst>
                    <a:ext uri="{9D8B030D-6E8A-4147-A177-3AD203B41FA5}">
                      <a16:colId xmlns:a16="http://schemas.microsoft.com/office/drawing/2014/main" xmlns="" val="438544496"/>
                    </a:ext>
                  </a:extLst>
                </a:gridCol>
                <a:gridCol w="4676516">
                  <a:extLst>
                    <a:ext uri="{9D8B030D-6E8A-4147-A177-3AD203B41FA5}">
                      <a16:colId xmlns:a16="http://schemas.microsoft.com/office/drawing/2014/main" xmlns="" val="2282854868"/>
                    </a:ext>
                  </a:extLst>
                </a:gridCol>
                <a:gridCol w="1120877">
                  <a:extLst>
                    <a:ext uri="{9D8B030D-6E8A-4147-A177-3AD203B41FA5}">
                      <a16:colId xmlns:a16="http://schemas.microsoft.com/office/drawing/2014/main" xmlns="" val="899239633"/>
                    </a:ext>
                  </a:extLst>
                </a:gridCol>
                <a:gridCol w="1052052">
                  <a:extLst>
                    <a:ext uri="{9D8B030D-6E8A-4147-A177-3AD203B41FA5}">
                      <a16:colId xmlns:a16="http://schemas.microsoft.com/office/drawing/2014/main" xmlns="" val="1806444056"/>
                    </a:ext>
                  </a:extLst>
                </a:gridCol>
                <a:gridCol w="1224702">
                  <a:extLst>
                    <a:ext uri="{9D8B030D-6E8A-4147-A177-3AD203B41FA5}">
                      <a16:colId xmlns:a16="http://schemas.microsoft.com/office/drawing/2014/main" xmlns="" val="1501448287"/>
                    </a:ext>
                  </a:extLst>
                </a:gridCol>
              </a:tblGrid>
              <a:tr h="214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2 324,31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4 648,62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1730693607"/>
                  </a:ext>
                </a:extLst>
              </a:tr>
              <a:tr h="5615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ущерба, а также платежи, уплачиваемые при добровольном возмещении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151355569"/>
                  </a:ext>
                </a:extLst>
              </a:tr>
              <a:tr h="350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1 16 10 031 04 0000 140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ущерба при возникновении страховых случаев, когда выгодоприобретателями выступают получатели средств бюджета городского округа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4207498789"/>
                  </a:ext>
                </a:extLst>
              </a:tr>
              <a:tr h="523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1 16 10 032 04 0000 140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Прочее возмещение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60306975"/>
                  </a:ext>
                </a:extLst>
              </a:tr>
              <a:tr h="282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муниципального контракта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277, 93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3509324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0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93910"/>
              </p:ext>
            </p:extLst>
          </p:nvPr>
        </p:nvGraphicFramePr>
        <p:xfrm>
          <a:off x="3" y="822960"/>
          <a:ext cx="9994389" cy="376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68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250426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01213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816077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1342005">
                  <a:extLst>
                    <a:ext uri="{9D8B030D-6E8A-4147-A177-3AD203B41FA5}">
                      <a16:colId xmlns:a16="http://schemas.microsoft.com/office/drawing/2014/main" xmlns="" val="2942958733"/>
                    </a:ext>
                  </a:extLst>
                </a:gridCol>
              </a:tblGrid>
              <a:tr h="208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6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50880"/>
              </p:ext>
            </p:extLst>
          </p:nvPr>
        </p:nvGraphicFramePr>
        <p:xfrm>
          <a:off x="0" y="1219200"/>
          <a:ext cx="10021824" cy="3901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71">
                  <a:extLst>
                    <a:ext uri="{9D8B030D-6E8A-4147-A177-3AD203B41FA5}">
                      <a16:colId xmlns:a16="http://schemas.microsoft.com/office/drawing/2014/main" xmlns="" val="722866769"/>
                    </a:ext>
                  </a:extLst>
                </a:gridCol>
                <a:gridCol w="5260258">
                  <a:extLst>
                    <a:ext uri="{9D8B030D-6E8A-4147-A177-3AD203B41FA5}">
                      <a16:colId xmlns:a16="http://schemas.microsoft.com/office/drawing/2014/main" xmlns="" val="2209283321"/>
                    </a:ext>
                  </a:extLst>
                </a:gridCol>
                <a:gridCol w="1091381">
                  <a:extLst>
                    <a:ext uri="{9D8B030D-6E8A-4147-A177-3AD203B41FA5}">
                      <a16:colId xmlns:a16="http://schemas.microsoft.com/office/drawing/2014/main" xmlns="" val="37147363"/>
                    </a:ext>
                  </a:extLst>
                </a:gridCol>
                <a:gridCol w="806245">
                  <a:extLst>
                    <a:ext uri="{9D8B030D-6E8A-4147-A177-3AD203B41FA5}">
                      <a16:colId xmlns:a16="http://schemas.microsoft.com/office/drawing/2014/main" xmlns="" val="88152300"/>
                    </a:ext>
                  </a:extLst>
                </a:gridCol>
                <a:gridCol w="1379269">
                  <a:extLst>
                    <a:ext uri="{9D8B030D-6E8A-4147-A177-3AD203B41FA5}">
                      <a16:colId xmlns:a16="http://schemas.microsoft.com/office/drawing/2014/main" xmlns="" val="2095354314"/>
                    </a:ext>
                  </a:extLst>
                </a:gridCol>
              </a:tblGrid>
              <a:tr h="766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1 16 10 061 04 0000 140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с муниципальным органом городского округа (муниципальным казенным учреждением) муниципального контракта, а также иные денежные средства, подлежащие зачислению в бюджет городского округа за нарушение законодательства Российской Федерации о контрактной системе в сфере закупок товаров, работ, услуг для обеспечения государственных и муниципальных нужд (за исключением муниципального контракта, финансируемого за счет средств муниципального дорожного фонда)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277, 93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2558295602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4106429606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947897398"/>
                  </a:ext>
                </a:extLst>
              </a:tr>
              <a:tr h="8664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с внутригородским делением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3 245,90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921489037"/>
                  </a:ext>
                </a:extLst>
              </a:tr>
              <a:tr h="140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1 16 11 000 01 0000 140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Платежи, уплачиваемые в целях возмещения вреда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1 960,68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701280882"/>
                  </a:ext>
                </a:extLst>
              </a:tr>
              <a:tr h="231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1 16 11 050 01 0000 140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вреда, причиненного окружающей среде, а также платежи, уплачиваемые при добровольном возмещении вреда, причиненного окружающей среде (за исключением вреда, причиненного окружающей среде на особо охраняемых природных территориях, а также вреда, причиненного водным объектам), подлежащие зачислению в бюджет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1 960,68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3551236986"/>
                  </a:ext>
                </a:extLst>
              </a:tr>
              <a:tr h="4573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1 16 18 000 02 0000 140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33 576,85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xmlns="" val="64916249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91954"/>
              </p:ext>
            </p:extLst>
          </p:nvPr>
        </p:nvGraphicFramePr>
        <p:xfrm>
          <a:off x="1" y="5112776"/>
          <a:ext cx="10049258" cy="1745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4502">
                  <a:extLst>
                    <a:ext uri="{9D8B030D-6E8A-4147-A177-3AD203B41FA5}">
                      <a16:colId xmlns:a16="http://schemas.microsoft.com/office/drawing/2014/main" xmlns="" val="1176043086"/>
                    </a:ext>
                  </a:extLst>
                </a:gridCol>
                <a:gridCol w="5240594">
                  <a:extLst>
                    <a:ext uri="{9D8B030D-6E8A-4147-A177-3AD203B41FA5}">
                      <a16:colId xmlns:a16="http://schemas.microsoft.com/office/drawing/2014/main" xmlns="" val="792544462"/>
                    </a:ext>
                  </a:extLst>
                </a:gridCol>
                <a:gridCol w="1101213">
                  <a:extLst>
                    <a:ext uri="{9D8B030D-6E8A-4147-A177-3AD203B41FA5}">
                      <a16:colId xmlns:a16="http://schemas.microsoft.com/office/drawing/2014/main" xmlns="" val="2985720114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xmlns="" val="1257006573"/>
                    </a:ext>
                  </a:extLst>
                </a:gridCol>
                <a:gridCol w="1416536">
                  <a:extLst>
                    <a:ext uri="{9D8B030D-6E8A-4147-A177-3AD203B41FA5}">
                      <a16:colId xmlns:a16="http://schemas.microsoft.com/office/drawing/2014/main" xmlns="" val="285746620"/>
                    </a:ext>
                  </a:extLst>
                </a:gridCol>
              </a:tblGrid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2586868875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1 17 01 000 00 0000 180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819605508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1 17 01 040 04 0000 180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поступления, зачисляемые в бюджеты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934850409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730345068"/>
                  </a:ext>
                </a:extLst>
              </a:tr>
              <a:tr h="256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бюджеты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428563241"/>
                  </a:ext>
                </a:extLst>
              </a:tr>
              <a:tr h="46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1 17 15 020 04 0211 150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городских округов (МОУ Запрудненская СОШ №1 ремонт фасада)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215807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6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0">
              <a:srgbClr val="FDFFE7"/>
            </a:gs>
            <a:gs pos="0">
              <a:srgbClr val="BCEAF5"/>
            </a:gs>
            <a:gs pos="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06766"/>
            <a:ext cx="9970008" cy="890351"/>
          </a:xfrm>
          <a:gradFill flip="none" rotWithShape="1">
            <a:gsLst>
              <a:gs pos="45000">
                <a:schemeClr val="bg1"/>
              </a:gs>
              <a:gs pos="14000">
                <a:schemeClr val="accent1">
                  <a:lumMod val="20000"/>
                  <a:lumOff val="80000"/>
                </a:schemeClr>
              </a:gs>
              <a:gs pos="60000">
                <a:schemeClr val="accent6">
                  <a:lumMod val="20000"/>
                  <a:lumOff val="80000"/>
                </a:schemeClr>
              </a:gs>
              <a:gs pos="92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4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4008" y="783586"/>
            <a:ext cx="9970008" cy="6074414"/>
          </a:xfrm>
          <a:gradFill flip="none" rotWithShape="1">
            <a:gsLst>
              <a:gs pos="41000">
                <a:schemeClr val="accent1">
                  <a:lumMod val="20000"/>
                  <a:lumOff val="80000"/>
                </a:schemeClr>
              </a:gs>
              <a:gs pos="11000">
                <a:schemeClr val="accent6">
                  <a:lumMod val="20000"/>
                  <a:lumOff val="80000"/>
                </a:schemeClr>
              </a:gs>
              <a:gs pos="200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Глоссарий                                                                                                                                                                                                                          6-8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Участие граждан Талдомского городского округа в бюджетном процессе в 2023 году                                                                                              9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Этапы бюджетного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Основные задачи и приоритеты бюджетной политики Талдомского городского округа в 2023 году                                                                       11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Основный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бюджетной политики 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12                                                                                                                                                                     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 Административно-территориальное деление Талдомского городского округа                                                                                                           13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 Открытость бюджетных данных Талдомского городского округа за 2023 год                                                                                                      14-16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4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выполнении основных показателей социально-экономического развития Талдомского городского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за  2023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17-18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выполнении  основных характеристик бюджета в сравнении с плановыми назначениями  Талдомского  городского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округа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                                                                                                                                                                                                                19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трансферах, поступивших в бюджет   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Талдомского городского округа за 2023 год  в сравнении с плановыми назначениями                                                                                             20-52    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11. 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населения в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сравнении с другими  муниципальными образованиями Московской области за 2023 год                                                                     53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12.  Информация о налоговых льготах и ставках налогов, и об оценке налоговых расходов в связи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с предоставлением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льгот, установленных </a:t>
            </a: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Советом депутатов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в 2023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году                                                                                                                                 54-55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13.  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Информация о расходах  бюджета в разрезе муниципальных программ с указанием достигнутых и плановых целевых показателей </a:t>
            </a: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муниципальных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программ за 2023 год                                                                                                                                                                         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56-79</a:t>
            </a:r>
            <a:endParaRPr lang="ru" sz="4800" dirty="0">
              <a:solidFill>
                <a:schemeClr val="tx1"/>
              </a:solidFill>
              <a:latin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14.   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Информация о расходах бюджета с учетом интересов целевых групп пользователей, на которых были  направлены муниципальные </a:t>
            </a:r>
          </a:p>
          <a:p>
            <a:pPr marL="0" indent="0">
              <a:buNone/>
            </a:pPr>
            <a:r>
              <a:rPr lang="ru" sz="4800" dirty="0">
                <a:solidFill>
                  <a:schemeClr val="tx1"/>
                </a:solidFill>
                <a:latin typeface="Times New Roman"/>
              </a:rPr>
              <a:t>         программы  за 2023 год                                                                                                                                                                                                  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80-89</a:t>
            </a:r>
            <a:endParaRPr lang="ru" sz="4800" dirty="0">
              <a:solidFill>
                <a:schemeClr val="tx1"/>
              </a:solidFill>
              <a:latin typeface="Times New Roman"/>
            </a:endParaRPr>
          </a:p>
          <a:p>
            <a:pPr marL="0" indent="0">
              <a:buNone/>
            </a:pPr>
            <a:endParaRPr lang="ru" sz="4800" dirty="0" smtClean="0">
              <a:solidFill>
                <a:schemeClr val="tx1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511481" y="6631912"/>
            <a:ext cx="183503" cy="226088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4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779581"/>
              </p:ext>
            </p:extLst>
          </p:nvPr>
        </p:nvGraphicFramePr>
        <p:xfrm>
          <a:off x="3" y="868680"/>
          <a:ext cx="9905996" cy="340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600">
                  <a:extLst>
                    <a:ext uri="{9D8B030D-6E8A-4147-A177-3AD203B41FA5}">
                      <a16:colId xmlns:a16="http://schemas.microsoft.com/office/drawing/2014/main" xmlns="" val="3102245753"/>
                    </a:ext>
                  </a:extLst>
                </a:gridCol>
                <a:gridCol w="5808791">
                  <a:extLst>
                    <a:ext uri="{9D8B030D-6E8A-4147-A177-3AD203B41FA5}">
                      <a16:colId xmlns:a16="http://schemas.microsoft.com/office/drawing/2014/main" xmlns="" val="3622855819"/>
                    </a:ext>
                  </a:extLst>
                </a:gridCol>
                <a:gridCol w="1164951">
                  <a:extLst>
                    <a:ext uri="{9D8B030D-6E8A-4147-A177-3AD203B41FA5}">
                      <a16:colId xmlns:a16="http://schemas.microsoft.com/office/drawing/2014/main" xmlns="" val="1223974382"/>
                    </a:ext>
                  </a:extLst>
                </a:gridCol>
                <a:gridCol w="713010">
                  <a:extLst>
                    <a:ext uri="{9D8B030D-6E8A-4147-A177-3AD203B41FA5}">
                      <a16:colId xmlns:a16="http://schemas.microsoft.com/office/drawing/2014/main" xmlns="" val="2668826181"/>
                    </a:ext>
                  </a:extLst>
                </a:gridCol>
                <a:gridCol w="958644">
                  <a:extLst>
                    <a:ext uri="{9D8B030D-6E8A-4147-A177-3AD203B41FA5}">
                      <a16:colId xmlns:a16="http://schemas.microsoft.com/office/drawing/2014/main" xmlns="" val="1821993177"/>
                    </a:ext>
                  </a:extLst>
                </a:gridCol>
              </a:tblGrid>
              <a:tr h="1916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9050096"/>
                  </a:ext>
                </a:extLst>
              </a:tr>
              <a:tr h="149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74865"/>
              </p:ext>
            </p:extLst>
          </p:nvPr>
        </p:nvGraphicFramePr>
        <p:xfrm>
          <a:off x="1" y="1195754"/>
          <a:ext cx="9906001" cy="5662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2374">
                  <a:extLst>
                    <a:ext uri="{9D8B030D-6E8A-4147-A177-3AD203B41FA5}">
                      <a16:colId xmlns:a16="http://schemas.microsoft.com/office/drawing/2014/main" xmlns="" val="102116542"/>
                    </a:ext>
                  </a:extLst>
                </a:gridCol>
                <a:gridCol w="5827019">
                  <a:extLst>
                    <a:ext uri="{9D8B030D-6E8A-4147-A177-3AD203B41FA5}">
                      <a16:colId xmlns:a16="http://schemas.microsoft.com/office/drawing/2014/main" xmlns="" val="318997937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xmlns="" val="2279267740"/>
                    </a:ext>
                  </a:extLst>
                </a:gridCol>
                <a:gridCol w="723481">
                  <a:extLst>
                    <a:ext uri="{9D8B030D-6E8A-4147-A177-3AD203B41FA5}">
                      <a16:colId xmlns:a16="http://schemas.microsoft.com/office/drawing/2014/main" xmlns="" val="3738039123"/>
                    </a:ext>
                  </a:extLst>
                </a:gridCol>
                <a:gridCol w="952921">
                  <a:extLst>
                    <a:ext uri="{9D8B030D-6E8A-4147-A177-3AD203B41FA5}">
                      <a16:colId xmlns:a16="http://schemas.microsoft.com/office/drawing/2014/main" xmlns="" val="549948959"/>
                    </a:ext>
                  </a:extLst>
                </a:gridCol>
              </a:tblGrid>
              <a:tr h="14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608 629,06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346234024"/>
                  </a:ext>
                </a:extLst>
              </a:tr>
              <a:tr h="281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608 629,06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2 588 628,90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263662979"/>
                  </a:ext>
                </a:extLst>
              </a:tr>
              <a:tr h="14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345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862286828"/>
                  </a:ext>
                </a:extLst>
              </a:tr>
              <a:tr h="141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4257746658"/>
                  </a:ext>
                </a:extLst>
              </a:tr>
              <a:tr h="281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928020736"/>
                  </a:ext>
                </a:extLst>
              </a:tr>
              <a:tr h="1633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768695341"/>
                  </a:ext>
                </a:extLst>
              </a:tr>
              <a:tr h="149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71382387"/>
                  </a:ext>
                </a:extLst>
              </a:tr>
              <a:tr h="149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2 02 19 999 04 0001 150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 на поощрение муниципальных управленческих команд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593513147"/>
                  </a:ext>
                </a:extLst>
              </a:tr>
              <a:tr h="1452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1 128 938,05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638321123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506 190,57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651237501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506 190,57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942314272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274477377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97927667"/>
                  </a:ext>
                </a:extLst>
              </a:tr>
              <a:tr h="427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2 02 25 172 00 0000 150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2 015,32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652387161"/>
                  </a:ext>
                </a:extLst>
              </a:tr>
              <a:tr h="288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2 02 25 172 04 0000 150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2 015,32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1471616643"/>
                  </a:ext>
                </a:extLst>
              </a:tr>
              <a:tr h="3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441 333,41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29941609"/>
                  </a:ext>
                </a:extLst>
              </a:tr>
              <a:tr h="32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441 333,41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4188980087"/>
                  </a:ext>
                </a:extLst>
              </a:tr>
              <a:tr h="149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2549694105"/>
                  </a:ext>
                </a:extLst>
              </a:tr>
              <a:tr h="2852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20 746,28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3758073594"/>
                  </a:ext>
                </a:extLst>
              </a:tr>
              <a:tr h="288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2869985973"/>
                  </a:ext>
                </a:extLst>
              </a:tr>
              <a:tr h="288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xmlns="" val="778612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6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1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09268"/>
              </p:ext>
            </p:extLst>
          </p:nvPr>
        </p:nvGraphicFramePr>
        <p:xfrm>
          <a:off x="0" y="841248"/>
          <a:ext cx="9930581" cy="446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3832">
                  <a:extLst>
                    <a:ext uri="{9D8B030D-6E8A-4147-A177-3AD203B41FA5}">
                      <a16:colId xmlns:a16="http://schemas.microsoft.com/office/drawing/2014/main" xmlns="" val="3621799648"/>
                    </a:ext>
                  </a:extLst>
                </a:gridCol>
                <a:gridCol w="5083278">
                  <a:extLst>
                    <a:ext uri="{9D8B030D-6E8A-4147-A177-3AD203B41FA5}">
                      <a16:colId xmlns:a16="http://schemas.microsoft.com/office/drawing/2014/main" xmlns="" val="2796539285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xmlns="" val="1598282575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xmlns="" val="1201402379"/>
                    </a:ext>
                  </a:extLst>
                </a:gridCol>
                <a:gridCol w="1042220">
                  <a:extLst>
                    <a:ext uri="{9D8B030D-6E8A-4147-A177-3AD203B41FA5}">
                      <a16:colId xmlns:a16="http://schemas.microsoft.com/office/drawing/2014/main" xmlns="" val="2155527069"/>
                    </a:ext>
                  </a:extLst>
                </a:gridCol>
              </a:tblGrid>
              <a:tr h="225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58509300"/>
                  </a:ext>
                </a:extLst>
              </a:tr>
              <a:tr h="220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236839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247350"/>
              </p:ext>
            </p:extLst>
          </p:nvPr>
        </p:nvGraphicFramePr>
        <p:xfrm>
          <a:off x="0" y="1283857"/>
          <a:ext cx="9906001" cy="5574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1835">
                  <a:extLst>
                    <a:ext uri="{9D8B030D-6E8A-4147-A177-3AD203B41FA5}">
                      <a16:colId xmlns:a16="http://schemas.microsoft.com/office/drawing/2014/main" xmlns="" val="1553480945"/>
                    </a:ext>
                  </a:extLst>
                </a:gridCol>
                <a:gridCol w="5085107">
                  <a:extLst>
                    <a:ext uri="{9D8B030D-6E8A-4147-A177-3AD203B41FA5}">
                      <a16:colId xmlns:a16="http://schemas.microsoft.com/office/drawing/2014/main" xmlns="" val="2790735531"/>
                    </a:ext>
                  </a:extLst>
                </a:gridCol>
                <a:gridCol w="1101082">
                  <a:extLst>
                    <a:ext uri="{9D8B030D-6E8A-4147-A177-3AD203B41FA5}">
                      <a16:colId xmlns:a16="http://schemas.microsoft.com/office/drawing/2014/main" xmlns="" val="1011509007"/>
                    </a:ext>
                  </a:extLst>
                </a:gridCol>
                <a:gridCol w="1169437">
                  <a:extLst>
                    <a:ext uri="{9D8B030D-6E8A-4147-A177-3AD203B41FA5}">
                      <a16:colId xmlns:a16="http://schemas.microsoft.com/office/drawing/2014/main" xmlns="" val="3568190208"/>
                    </a:ext>
                  </a:extLst>
                </a:gridCol>
                <a:gridCol w="1008540">
                  <a:extLst>
                    <a:ext uri="{9D8B030D-6E8A-4147-A177-3AD203B41FA5}">
                      <a16:colId xmlns:a16="http://schemas.microsoft.com/office/drawing/2014/main" xmlns="" val="2609313914"/>
                    </a:ext>
                  </a:extLst>
                </a:gridCol>
              </a:tblGrid>
              <a:tr h="571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4140850297"/>
                  </a:ext>
                </a:extLst>
              </a:tr>
              <a:tr h="2880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1099394697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45129466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79876603"/>
                  </a:ext>
                </a:extLst>
              </a:tr>
              <a:tr h="152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705902366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2 02 25 555 04 0000 150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735421326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50192441"/>
                  </a:ext>
                </a:extLst>
              </a:tr>
              <a:tr h="145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75 524,91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935694881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2 02 29 999 04 6065 150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деятельности многофункциональных центров предоставления государственных и муниципальных услуг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090043097"/>
                  </a:ext>
                </a:extLst>
              </a:tr>
              <a:tr h="152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2 02 29 999 04 6095 150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ремонт подъездов многоквартирных домов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485174953"/>
                  </a:ext>
                </a:extLst>
              </a:tr>
              <a:tr h="437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2 02 29 999 04 6110 150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частичную компенсацию транспортных расходов организаций и индивидуальных предпринимателей по доставке продовольственных и промышленных товаров в сельские населенные пункты Московской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2 735,61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2 723,62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125958577"/>
                  </a:ext>
                </a:extLst>
              </a:tr>
              <a:tr h="437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2 02 29 999 04 6157 150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 на софинансирование расходов на организацию транспортного обслуживания населения по муниципальным маршрутам регулярных перевозок по регулируемым тарифам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42 659,00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42 659,00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432149882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2 02 29 999 04 6158 150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обустройство и установку детских игровых площадок на территории муниципальных образований Московской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2 643,22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2 643,22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1920205369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2 02 29 999 04 6187 150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cоздание и ремонт пешеходных коммуникаций (Дорожное хозяйство (дорожные фонды)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610,42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3 610,35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585614657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2 02 29 999 04 6198 150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благоустройство зон для досуга и отдыха населения в парках культуры и отдыха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252405004"/>
                  </a:ext>
                </a:extLst>
              </a:tr>
              <a:tr h="152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2 02 29 999 04 6219 150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оздоровление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828243226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2 02 29 999 04 6263 150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устройство систем наружного освещения в рамках реализации проекта "Светлый город"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097771312"/>
                  </a:ext>
                </a:extLst>
              </a:tr>
              <a:tr h="437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2 02 29 999 04 6287 150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питания обучающихся, получающих основное и среднее общее образование, и отдельных категорий обучающихся, получающих начальное общее образование, в муниципальных общеобразовательных организациях в Московской области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9 682,00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8 398,60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4144565561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2 02 29 999 04 6295 150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благоустройство территорий муниципальных общеобразовательных организаций, в зданиях которых выполнен капитальный ремонт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7 437,05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7 437,05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2496452899"/>
                  </a:ext>
                </a:extLst>
              </a:tr>
              <a:tr h="295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2 02 29 999 04 6305 150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реализацию проектов граждан, сформированных в рамках практик инициативного бюджетирования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2 999,63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2 906,93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xmlns="" val="352456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9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245866"/>
              </p:ext>
            </p:extLst>
          </p:nvPr>
        </p:nvGraphicFramePr>
        <p:xfrm>
          <a:off x="1" y="832104"/>
          <a:ext cx="9906000" cy="541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5174">
                  <a:extLst>
                    <a:ext uri="{9D8B030D-6E8A-4147-A177-3AD203B41FA5}">
                      <a16:colId xmlns:a16="http://schemas.microsoft.com/office/drawing/2014/main" xmlns="" val="3621799648"/>
                    </a:ext>
                  </a:extLst>
                </a:gridCol>
                <a:gridCol w="5506064">
                  <a:extLst>
                    <a:ext uri="{9D8B030D-6E8A-4147-A177-3AD203B41FA5}">
                      <a16:colId xmlns:a16="http://schemas.microsoft.com/office/drawing/2014/main" xmlns="" val="2796539285"/>
                    </a:ext>
                  </a:extLst>
                </a:gridCol>
                <a:gridCol w="1081021">
                  <a:extLst>
                    <a:ext uri="{9D8B030D-6E8A-4147-A177-3AD203B41FA5}">
                      <a16:colId xmlns:a16="http://schemas.microsoft.com/office/drawing/2014/main" xmlns="" val="1598282575"/>
                    </a:ext>
                  </a:extLst>
                </a:gridCol>
                <a:gridCol w="817857">
                  <a:extLst>
                    <a:ext uri="{9D8B030D-6E8A-4147-A177-3AD203B41FA5}">
                      <a16:colId xmlns:a16="http://schemas.microsoft.com/office/drawing/2014/main" xmlns="" val="1201402379"/>
                    </a:ext>
                  </a:extLst>
                </a:gridCol>
                <a:gridCol w="1045884">
                  <a:extLst>
                    <a:ext uri="{9D8B030D-6E8A-4147-A177-3AD203B41FA5}">
                      <a16:colId xmlns:a16="http://schemas.microsoft.com/office/drawing/2014/main" xmlns="" val="1759253963"/>
                    </a:ext>
                  </a:extLst>
                </a:gridCol>
              </a:tblGrid>
              <a:tr h="2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58509300"/>
                  </a:ext>
                </a:extLst>
              </a:tr>
              <a:tr h="315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750874"/>
              </p:ext>
            </p:extLst>
          </p:nvPr>
        </p:nvGraphicFramePr>
        <p:xfrm>
          <a:off x="1" y="1288026"/>
          <a:ext cx="9906000" cy="5654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782">
                  <a:extLst>
                    <a:ext uri="{9D8B030D-6E8A-4147-A177-3AD203B41FA5}">
                      <a16:colId xmlns:a16="http://schemas.microsoft.com/office/drawing/2014/main" xmlns="" val="2135734975"/>
                    </a:ext>
                  </a:extLst>
                </a:gridCol>
                <a:gridCol w="5520456">
                  <a:extLst>
                    <a:ext uri="{9D8B030D-6E8A-4147-A177-3AD203B41FA5}">
                      <a16:colId xmlns:a16="http://schemas.microsoft.com/office/drawing/2014/main" xmlns="" val="4102940423"/>
                    </a:ext>
                  </a:extLst>
                </a:gridCol>
                <a:gridCol w="1081548">
                  <a:extLst>
                    <a:ext uri="{9D8B030D-6E8A-4147-A177-3AD203B41FA5}">
                      <a16:colId xmlns:a16="http://schemas.microsoft.com/office/drawing/2014/main" xmlns="" val="3376756909"/>
                    </a:ext>
                  </a:extLst>
                </a:gridCol>
                <a:gridCol w="816078">
                  <a:extLst>
                    <a:ext uri="{9D8B030D-6E8A-4147-A177-3AD203B41FA5}">
                      <a16:colId xmlns:a16="http://schemas.microsoft.com/office/drawing/2014/main" xmlns="" val="3106534760"/>
                    </a:ext>
                  </a:extLst>
                </a:gridCol>
                <a:gridCol w="1047136">
                  <a:extLst>
                    <a:ext uri="{9D8B030D-6E8A-4147-A177-3AD203B41FA5}">
                      <a16:colId xmlns:a16="http://schemas.microsoft.com/office/drawing/2014/main" xmlns="" val="3370505455"/>
                    </a:ext>
                  </a:extLst>
                </a:gridCol>
              </a:tblGrid>
              <a:tr h="198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802 126,01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</a:t>
                      </a:r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753,81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3369245658"/>
                  </a:ext>
                </a:extLst>
              </a:tr>
              <a:tr h="2928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757 484,30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4246429630"/>
                  </a:ext>
                </a:extLst>
              </a:tr>
              <a:tr h="2950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757 484,30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257802547"/>
                  </a:ext>
                </a:extLst>
              </a:tr>
              <a:tr h="115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педагогических работников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3196123770"/>
                  </a:ext>
                </a:extLst>
              </a:tr>
              <a:tr h="115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учебно-вспомогательного и прочего персонала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148469351"/>
                  </a:ext>
                </a:extLst>
              </a:tr>
              <a:tr h="1159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2 02 30 024 04 6032 150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приобретение учебников и учебных пособий, средств обучения, игр, игрушек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2510668142"/>
                  </a:ext>
                </a:extLst>
              </a:tr>
              <a:tr h="1303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расходы на выплату пособия педагогическим работникам муниципальных дошкольных образовательных организаций в Московской области – молодым специалистам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xmlns="" val="1797534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7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442520"/>
              </p:ext>
            </p:extLst>
          </p:nvPr>
        </p:nvGraphicFramePr>
        <p:xfrm>
          <a:off x="0" y="850392"/>
          <a:ext cx="9906000" cy="5747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7080">
                  <a:extLst>
                    <a:ext uri="{9D8B030D-6E8A-4147-A177-3AD203B41FA5}">
                      <a16:colId xmlns:a16="http://schemas.microsoft.com/office/drawing/2014/main" xmlns="" val="3621799648"/>
                    </a:ext>
                  </a:extLst>
                </a:gridCol>
                <a:gridCol w="5800804">
                  <a:extLst>
                    <a:ext uri="{9D8B030D-6E8A-4147-A177-3AD203B41FA5}">
                      <a16:colId xmlns:a16="http://schemas.microsoft.com/office/drawing/2014/main" xmlns="" val="2796539285"/>
                    </a:ext>
                  </a:extLst>
                </a:gridCol>
                <a:gridCol w="1101753">
                  <a:extLst>
                    <a:ext uri="{9D8B030D-6E8A-4147-A177-3AD203B41FA5}">
                      <a16:colId xmlns:a16="http://schemas.microsoft.com/office/drawing/2014/main" xmlns="" val="1598282575"/>
                    </a:ext>
                  </a:extLst>
                </a:gridCol>
                <a:gridCol w="722474">
                  <a:extLst>
                    <a:ext uri="{9D8B030D-6E8A-4147-A177-3AD203B41FA5}">
                      <a16:colId xmlns:a16="http://schemas.microsoft.com/office/drawing/2014/main" xmlns="" val="1201402379"/>
                    </a:ext>
                  </a:extLst>
                </a:gridCol>
                <a:gridCol w="923889">
                  <a:extLst>
                    <a:ext uri="{9D8B030D-6E8A-4147-A177-3AD203B41FA5}">
                      <a16:colId xmlns:a16="http://schemas.microsoft.com/office/drawing/2014/main" xmlns="" val="158191870"/>
                    </a:ext>
                  </a:extLst>
                </a:gridCol>
              </a:tblGrid>
              <a:tr h="32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58509300"/>
                  </a:ext>
                </a:extLst>
              </a:tr>
              <a:tr h="24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844703"/>
              </p:ext>
            </p:extLst>
          </p:nvPr>
        </p:nvGraphicFramePr>
        <p:xfrm>
          <a:off x="1" y="1362075"/>
          <a:ext cx="9905999" cy="5513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7080">
                  <a:extLst>
                    <a:ext uri="{9D8B030D-6E8A-4147-A177-3AD203B41FA5}">
                      <a16:colId xmlns:a16="http://schemas.microsoft.com/office/drawing/2014/main" xmlns="" val="2324596525"/>
                    </a:ext>
                  </a:extLst>
                </a:gridCol>
                <a:gridCol w="5800803">
                  <a:extLst>
                    <a:ext uri="{9D8B030D-6E8A-4147-A177-3AD203B41FA5}">
                      <a16:colId xmlns:a16="http://schemas.microsoft.com/office/drawing/2014/main" xmlns="" val="2200125568"/>
                    </a:ext>
                  </a:extLst>
                </a:gridCol>
                <a:gridCol w="1101753">
                  <a:extLst>
                    <a:ext uri="{9D8B030D-6E8A-4147-A177-3AD203B41FA5}">
                      <a16:colId xmlns:a16="http://schemas.microsoft.com/office/drawing/2014/main" xmlns="" val="4165578958"/>
                    </a:ext>
                  </a:extLst>
                </a:gridCol>
                <a:gridCol w="717215">
                  <a:extLst>
                    <a:ext uri="{9D8B030D-6E8A-4147-A177-3AD203B41FA5}">
                      <a16:colId xmlns:a16="http://schemas.microsoft.com/office/drawing/2014/main" xmlns="" val="3878187345"/>
                    </a:ext>
                  </a:extLst>
                </a:gridCol>
                <a:gridCol w="929148">
                  <a:extLst>
                    <a:ext uri="{9D8B030D-6E8A-4147-A177-3AD203B41FA5}">
                      <a16:colId xmlns:a16="http://schemas.microsoft.com/office/drawing/2014/main" xmlns="" val="171932623"/>
                    </a:ext>
                  </a:extLst>
                </a:gridCol>
              </a:tblGrid>
              <a:tr h="972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расходы на выплату пособия педагогическим работникам муниципальных дошкольных 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916639159"/>
                  </a:ext>
                </a:extLst>
              </a:tr>
              <a:tr h="851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3726525100"/>
                  </a:ext>
                </a:extLst>
              </a:tr>
              <a:tr h="851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49441165"/>
                  </a:ext>
                </a:extLst>
              </a:tr>
              <a:tr h="851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2209485065"/>
                  </a:ext>
                </a:extLst>
              </a:tr>
              <a:tr h="9727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2 02 30 024 04 6043 150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расходы на выплату пособия педагогическим работникам муниципальных общеобразовательных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1274141572"/>
                  </a:ext>
                </a:extLst>
              </a:tr>
              <a:tr h="996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2 02 30 024 04 6044 150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услуг)ОО выплата компенсаций работникам, привлекаемым к проведению государственной итоговой аттестации в пунктах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xmlns="" val="2523847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9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984246"/>
              </p:ext>
            </p:extLst>
          </p:nvPr>
        </p:nvGraphicFramePr>
        <p:xfrm>
          <a:off x="0" y="822960"/>
          <a:ext cx="9906000" cy="415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2630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915757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072638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xmlns="" val="1963546408"/>
                    </a:ext>
                  </a:extLst>
                </a:gridCol>
              </a:tblGrid>
              <a:tr h="189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26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503539"/>
              </p:ext>
            </p:extLst>
          </p:nvPr>
        </p:nvGraphicFramePr>
        <p:xfrm>
          <a:off x="2" y="1238864"/>
          <a:ext cx="9905998" cy="5619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839">
                  <a:extLst>
                    <a:ext uri="{9D8B030D-6E8A-4147-A177-3AD203B41FA5}">
                      <a16:colId xmlns:a16="http://schemas.microsoft.com/office/drawing/2014/main" xmlns="" val="3137093093"/>
                    </a:ext>
                  </a:extLst>
                </a:gridCol>
                <a:gridCol w="5921547">
                  <a:extLst>
                    <a:ext uri="{9D8B030D-6E8A-4147-A177-3AD203B41FA5}">
                      <a16:colId xmlns:a16="http://schemas.microsoft.com/office/drawing/2014/main" xmlns="" val="410195586"/>
                    </a:ext>
                  </a:extLst>
                </a:gridCol>
                <a:gridCol w="1063112">
                  <a:extLst>
                    <a:ext uri="{9D8B030D-6E8A-4147-A177-3AD203B41FA5}">
                      <a16:colId xmlns:a16="http://schemas.microsoft.com/office/drawing/2014/main" xmlns="" val="2957913767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xmlns="" val="168615851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1530653300"/>
                    </a:ext>
                  </a:extLst>
                </a:gridCol>
              </a:tblGrid>
              <a:tr h="87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746679455"/>
                  </a:ext>
                </a:extLst>
              </a:tr>
              <a:tr h="87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173605986"/>
                  </a:ext>
                </a:extLst>
              </a:tr>
              <a:tr h="87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2 02 30 024 04 6052 150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809986373"/>
                  </a:ext>
                </a:extLst>
              </a:tr>
              <a:tr h="466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2 02 30 024 04 6068 150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Российской Федерации (обеспечение переданных государственных полномочий в сфере образования и организации деятельности комиссий по делам несовершеннолетних и защите их прав)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634218071"/>
                  </a:ext>
                </a:extLst>
              </a:tr>
              <a:tr h="429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2 02 30 024 04 6069 150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муниципальных архивах)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272375125"/>
                  </a:ext>
                </a:extLst>
              </a:tr>
              <a:tr h="307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2 02 30 024 04 6070 150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(в части присвоения адресов объектам адресации и согласования перепланировки помещений в многоквартирном доме)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361166774"/>
                  </a:ext>
                </a:extLst>
              </a:tr>
              <a:tr h="8484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2 02 30 024 04 6071 150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РФ (подготовка и направление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705000676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2 02 30 024 04 6083 150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 осуществление государственных полномочий Московской области в области земельных отношений)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7 733,00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7 729,14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812270337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2 02 30 024 04 6087 150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 выполнение передаваемых полномочий субъектов Российской Федерации (организация  мероприятий при осуществлении деятельности по обращению с собаками без владельцев 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3530628306"/>
                  </a:ext>
                </a:extLst>
              </a:tr>
              <a:tr h="374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2 02 30 024 04 6193 150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субъекта Российской Федерации (осуществление переданных органам местного самоуправления полномочий по региональному государственному жилищному контролю (надзору) за соблюдением гражданами требований правил пользования газом)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84331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8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745596"/>
              </p:ext>
            </p:extLst>
          </p:nvPr>
        </p:nvGraphicFramePr>
        <p:xfrm>
          <a:off x="0" y="822960"/>
          <a:ext cx="9905999" cy="504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8417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876416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110964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779624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930578">
                  <a:extLst>
                    <a:ext uri="{9D8B030D-6E8A-4147-A177-3AD203B41FA5}">
                      <a16:colId xmlns:a16="http://schemas.microsoft.com/office/drawing/2014/main" xmlns="" val="1963546408"/>
                    </a:ext>
                  </a:extLst>
                </a:gridCol>
              </a:tblGrid>
              <a:tr h="229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74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74594"/>
              </p:ext>
            </p:extLst>
          </p:nvPr>
        </p:nvGraphicFramePr>
        <p:xfrm>
          <a:off x="1" y="1297858"/>
          <a:ext cx="9906000" cy="5560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839">
                  <a:extLst>
                    <a:ext uri="{9D8B030D-6E8A-4147-A177-3AD203B41FA5}">
                      <a16:colId xmlns:a16="http://schemas.microsoft.com/office/drawing/2014/main" xmlns="" val="3137093093"/>
                    </a:ext>
                  </a:extLst>
                </a:gridCol>
                <a:gridCol w="5877995">
                  <a:extLst>
                    <a:ext uri="{9D8B030D-6E8A-4147-A177-3AD203B41FA5}">
                      <a16:colId xmlns:a16="http://schemas.microsoft.com/office/drawing/2014/main" xmlns="" val="410195586"/>
                    </a:ext>
                  </a:extLst>
                </a:gridCol>
                <a:gridCol w="1110964">
                  <a:extLst>
                    <a:ext uri="{9D8B030D-6E8A-4147-A177-3AD203B41FA5}">
                      <a16:colId xmlns:a16="http://schemas.microsoft.com/office/drawing/2014/main" xmlns="" val="2957913767"/>
                    </a:ext>
                  </a:extLst>
                </a:gridCol>
                <a:gridCol w="769878">
                  <a:extLst>
                    <a:ext uri="{9D8B030D-6E8A-4147-A177-3AD203B41FA5}">
                      <a16:colId xmlns:a16="http://schemas.microsoft.com/office/drawing/2014/main" xmlns="" val="1686158512"/>
                    </a:ext>
                  </a:extLst>
                </a:gridCol>
                <a:gridCol w="940324">
                  <a:extLst>
                    <a:ext uri="{9D8B030D-6E8A-4147-A177-3AD203B41FA5}">
                      <a16:colId xmlns:a16="http://schemas.microsoft.com/office/drawing/2014/main" xmlns="" val="1530653300"/>
                    </a:ext>
                  </a:extLst>
                </a:gridCol>
              </a:tblGrid>
              <a:tr h="119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для ДОО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282,39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282,39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99,99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746679455"/>
                  </a:ext>
                </a:extLst>
              </a:tr>
              <a:tr h="119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2 02 30 024 04 6202 150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для ОО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443,01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442,61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960282274"/>
                  </a:ext>
                </a:extLst>
              </a:tr>
              <a:tr h="1196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для ДОП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7 027,00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5 146,35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73,24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3154624576"/>
                  </a:ext>
                </a:extLst>
              </a:tr>
              <a:tr h="603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2 02 30 024 04 6205 150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органам местного самоуправления полномочий по организации деятельности по сбору отходов на лесных участках в составе земель лесного фонда, не предоставленных гражданам и юридическим лицам, а также по транспортированию, обработке и утилизации таких отходов)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2 207,47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2 207,47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056392151"/>
                  </a:ext>
                </a:extLst>
              </a:tr>
              <a:tr h="455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2 02 30 024 04 6223 150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Российской Федерации (оплату расходов, связанных с компенсацией  проезда к месту учебы и обратно отдельным категориям обучающихся по очной форме обучения в муниципальных образовательных учреждениях Московской области)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62,37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77,96</a:t>
                      </a:r>
                      <a:endParaRPr lang="ru-RU" sz="900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53734044"/>
                  </a:ext>
                </a:extLst>
              </a:tr>
              <a:tr h="911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2 02 30 024 04 6267 150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(создание административных комиссий, уполномоченных рассматривать дела об административных правонарушениях в сфере благоустройства)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173605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53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511144"/>
              </p:ext>
            </p:extLst>
          </p:nvPr>
        </p:nvGraphicFramePr>
        <p:xfrm>
          <a:off x="0" y="841248"/>
          <a:ext cx="9906000" cy="431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8295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811099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124155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770583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941868">
                  <a:extLst>
                    <a:ext uri="{9D8B030D-6E8A-4147-A177-3AD203B41FA5}">
                      <a16:colId xmlns:a16="http://schemas.microsoft.com/office/drawing/2014/main" xmlns="" val="2559521951"/>
                    </a:ext>
                  </a:extLst>
                </a:gridCol>
              </a:tblGrid>
              <a:tr h="207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2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58671"/>
              </p:ext>
            </p:extLst>
          </p:nvPr>
        </p:nvGraphicFramePr>
        <p:xfrm>
          <a:off x="1" y="5791201"/>
          <a:ext cx="9905999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8973">
                  <a:extLst>
                    <a:ext uri="{9D8B030D-6E8A-4147-A177-3AD203B41FA5}">
                      <a16:colId xmlns:a16="http://schemas.microsoft.com/office/drawing/2014/main" xmlns="" val="2023759377"/>
                    </a:ext>
                  </a:extLst>
                </a:gridCol>
                <a:gridCol w="5872349">
                  <a:extLst>
                    <a:ext uri="{9D8B030D-6E8A-4147-A177-3AD203B41FA5}">
                      <a16:colId xmlns:a16="http://schemas.microsoft.com/office/drawing/2014/main" xmlns="" val="2854377424"/>
                    </a:ext>
                  </a:extLst>
                </a:gridCol>
                <a:gridCol w="1102227">
                  <a:extLst>
                    <a:ext uri="{9D8B030D-6E8A-4147-A177-3AD203B41FA5}">
                      <a16:colId xmlns:a16="http://schemas.microsoft.com/office/drawing/2014/main" xmlns="" val="2570737651"/>
                    </a:ext>
                  </a:extLst>
                </a:gridCol>
                <a:gridCol w="770583">
                  <a:extLst>
                    <a:ext uri="{9D8B030D-6E8A-4147-A177-3AD203B41FA5}">
                      <a16:colId xmlns:a16="http://schemas.microsoft.com/office/drawing/2014/main" xmlns="" val="1784789925"/>
                    </a:ext>
                  </a:extLst>
                </a:gridCol>
                <a:gridCol w="941867">
                  <a:extLst>
                    <a:ext uri="{9D8B030D-6E8A-4147-A177-3AD203B41FA5}">
                      <a16:colId xmlns:a16="http://schemas.microsoft.com/office/drawing/2014/main" xmlns="" val="533902841"/>
                    </a:ext>
                  </a:extLst>
                </a:gridCol>
              </a:tblGrid>
              <a:tr h="314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159421016"/>
                  </a:ext>
                </a:extLst>
              </a:tr>
              <a:tr h="373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1718049023"/>
                  </a:ext>
                </a:extLst>
              </a:tr>
              <a:tr h="37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370467469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915458"/>
              </p:ext>
            </p:extLst>
          </p:nvPr>
        </p:nvGraphicFramePr>
        <p:xfrm>
          <a:off x="-1" y="1257300"/>
          <a:ext cx="9906001" cy="45563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732">
                  <a:extLst>
                    <a:ext uri="{9D8B030D-6E8A-4147-A177-3AD203B41FA5}">
                      <a16:colId xmlns:a16="http://schemas.microsoft.com/office/drawing/2014/main" xmlns="" val="3828778584"/>
                    </a:ext>
                  </a:extLst>
                </a:gridCol>
                <a:gridCol w="5816260">
                  <a:extLst>
                    <a:ext uri="{9D8B030D-6E8A-4147-A177-3AD203B41FA5}">
                      <a16:colId xmlns:a16="http://schemas.microsoft.com/office/drawing/2014/main" xmlns="" val="3924299316"/>
                    </a:ext>
                  </a:extLst>
                </a:gridCol>
                <a:gridCol w="1115367">
                  <a:extLst>
                    <a:ext uri="{9D8B030D-6E8A-4147-A177-3AD203B41FA5}">
                      <a16:colId xmlns:a16="http://schemas.microsoft.com/office/drawing/2014/main" xmlns="" val="1704680576"/>
                    </a:ext>
                  </a:extLst>
                </a:gridCol>
                <a:gridCol w="778964">
                  <a:extLst>
                    <a:ext uri="{9D8B030D-6E8A-4147-A177-3AD203B41FA5}">
                      <a16:colId xmlns:a16="http://schemas.microsoft.com/office/drawing/2014/main" xmlns="" val="4278364609"/>
                    </a:ext>
                  </a:extLst>
                </a:gridCol>
                <a:gridCol w="947678">
                  <a:extLst>
                    <a:ext uri="{9D8B030D-6E8A-4147-A177-3AD203B41FA5}">
                      <a16:colId xmlns:a16="http://schemas.microsoft.com/office/drawing/2014/main" xmlns="" val="1203034622"/>
                    </a:ext>
                  </a:extLst>
                </a:gridCol>
              </a:tblGrid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2 02 30 024 04 6269 150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 бюджетам городских округов на выполнение передаваемых полномочий субъектов Российской Федерации(по оформлению сибиреязвенных скотомогильников в собственность Московской области,  обустройству и содержанию сибиреязвенных скотомогильников)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3 325,00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689335888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2 02 30 024 04 6282 150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РФ ( транспортировка в морг, включая погрузоразгрузочные работы, с мест обнаружения или происшествия умерших для производства судебно-медицинской экспертизы)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090511267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017561353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594546382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2 02 30 029 04 1731 150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(организация выплаты компенсации)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2604270589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2 02 30 029 04 2731 150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631112922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2 02 30 029 04 3731 150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(оплату банковских и почтовых услуг)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175524536"/>
                  </a:ext>
                </a:extLst>
              </a:tr>
              <a:tr h="84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2 02 30 029 04 6214 150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48250510"/>
                  </a:ext>
                </a:extLst>
              </a:tr>
              <a:tr h="336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3843233360"/>
                  </a:ext>
                </a:extLst>
              </a:tr>
              <a:tr h="252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1656405329"/>
                  </a:ext>
                </a:extLst>
              </a:tr>
              <a:tr h="168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770986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xmlns="" val="4263717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4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4284" y="6325143"/>
            <a:ext cx="2708806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47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-82296"/>
            <a:ext cx="9906001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26388"/>
              </p:ext>
            </p:extLst>
          </p:nvPr>
        </p:nvGraphicFramePr>
        <p:xfrm>
          <a:off x="1" y="841034"/>
          <a:ext cx="9905999" cy="509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5874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380563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154062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068039418"/>
                    </a:ext>
                  </a:extLst>
                </a:gridCol>
              </a:tblGrid>
              <a:tr h="260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49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650137"/>
              </p:ext>
            </p:extLst>
          </p:nvPr>
        </p:nvGraphicFramePr>
        <p:xfrm>
          <a:off x="0" y="4638676"/>
          <a:ext cx="9905999" cy="2219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07041">
                  <a:extLst>
                    <a:ext uri="{9D8B030D-6E8A-4147-A177-3AD203B41FA5}">
                      <a16:colId xmlns:a16="http://schemas.microsoft.com/office/drawing/2014/main" xmlns="" val="3155854518"/>
                    </a:ext>
                  </a:extLst>
                </a:gridCol>
                <a:gridCol w="5336268">
                  <a:extLst>
                    <a:ext uri="{9D8B030D-6E8A-4147-A177-3AD203B41FA5}">
                      <a16:colId xmlns:a16="http://schemas.microsoft.com/office/drawing/2014/main" xmlns="" val="2509927202"/>
                    </a:ext>
                  </a:extLst>
                </a:gridCol>
                <a:gridCol w="1157666">
                  <a:extLst>
                    <a:ext uri="{9D8B030D-6E8A-4147-A177-3AD203B41FA5}">
                      <a16:colId xmlns:a16="http://schemas.microsoft.com/office/drawing/2014/main" xmlns="" val="3888469309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xmlns="" val="2833593208"/>
                    </a:ext>
                  </a:extLst>
                </a:gridCol>
                <a:gridCol w="1085849">
                  <a:extLst>
                    <a:ext uri="{9D8B030D-6E8A-4147-A177-3AD203B41FA5}">
                      <a16:colId xmlns:a16="http://schemas.microsoft.com/office/drawing/2014/main" xmlns="" val="1733669012"/>
                    </a:ext>
                  </a:extLst>
                </a:gridCol>
              </a:tblGrid>
              <a:tr h="549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9472610"/>
                  </a:ext>
                </a:extLst>
              </a:tr>
              <a:tr h="601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2 08 04 000 04 0000 150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из бюджетов городских округов (в бюджеты городских округов)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3494012"/>
                  </a:ext>
                </a:extLst>
              </a:tr>
              <a:tr h="6092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2 18 00 000 00 0000 150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413758"/>
                  </a:ext>
                </a:extLst>
              </a:tr>
              <a:tr h="4595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2 18 00 000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0000 150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округов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3931042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9881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026027"/>
              </p:ext>
            </p:extLst>
          </p:nvPr>
        </p:nvGraphicFramePr>
        <p:xfrm>
          <a:off x="0" y="1295399"/>
          <a:ext cx="9906000" cy="3351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411">
                  <a:extLst>
                    <a:ext uri="{9D8B030D-6E8A-4147-A177-3AD203B41FA5}">
                      <a16:colId xmlns:a16="http://schemas.microsoft.com/office/drawing/2014/main" xmlns="" val="2064453065"/>
                    </a:ext>
                  </a:extLst>
                </a:gridCol>
                <a:gridCol w="5373195">
                  <a:extLst>
                    <a:ext uri="{9D8B030D-6E8A-4147-A177-3AD203B41FA5}">
                      <a16:colId xmlns:a16="http://schemas.microsoft.com/office/drawing/2014/main" xmlns="" val="861091088"/>
                    </a:ext>
                  </a:extLst>
                </a:gridCol>
                <a:gridCol w="1154369">
                  <a:extLst>
                    <a:ext uri="{9D8B030D-6E8A-4147-A177-3AD203B41FA5}">
                      <a16:colId xmlns:a16="http://schemas.microsoft.com/office/drawing/2014/main" xmlns="" val="3702728655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xmlns="" val="396815905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824344229"/>
                    </a:ext>
                  </a:extLst>
                </a:gridCol>
              </a:tblGrid>
              <a:tr h="291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2 02 35 179 04 0000 150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947827067"/>
                  </a:ext>
                </a:extLst>
              </a:tr>
              <a:tr h="48134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890510672"/>
                  </a:ext>
                </a:extLst>
              </a:tr>
              <a:tr h="476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555985692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14 220,00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1723754160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476178658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06405248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13 432,28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874308392"/>
                  </a:ext>
                </a:extLst>
              </a:tr>
              <a:tr h="965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14 020,00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13 432,28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1679277989"/>
                  </a:ext>
                </a:extLst>
              </a:tr>
              <a:tr h="2864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2 02 49 999 04 6037 150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иные межбюджетные трансферты бюджетам городских округов на сохранение достигнутого уровня заработной платы работников муниципальных учреждений культуры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12 058,00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2038931360"/>
                  </a:ext>
                </a:extLst>
              </a:tr>
              <a:tr h="2864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2 02 49 999 04 6276 150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 на обеспечение условий для функционирования центров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1202971329"/>
                  </a:ext>
                </a:extLst>
              </a:tr>
              <a:tr h="381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2 02 49 999 04 6297 150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иные межбюджетные трансферты бюджетам городских округов на  финансовое обеспечение расходов в связи с освобождением семей отдельных категорий граждан от платы, взимаемой за присмотр и уход за ребенком в муниципальных образовательных организациях в Московской области, реализующих программы дошкольного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762,28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xmlns="" val="3232648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4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CF4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4284" y="6325143"/>
            <a:ext cx="2708806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607237"/>
              </p:ext>
            </p:extLst>
          </p:nvPr>
        </p:nvGraphicFramePr>
        <p:xfrm>
          <a:off x="0" y="822960"/>
          <a:ext cx="9925050" cy="481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6516">
                  <a:extLst>
                    <a:ext uri="{9D8B030D-6E8A-4147-A177-3AD203B41FA5}">
                      <a16:colId xmlns:a16="http://schemas.microsoft.com/office/drawing/2014/main" xmlns="" val="3778382166"/>
                    </a:ext>
                  </a:extLst>
                </a:gridCol>
                <a:gridCol w="5297898">
                  <a:extLst>
                    <a:ext uri="{9D8B030D-6E8A-4147-A177-3AD203B41FA5}">
                      <a16:colId xmlns:a16="http://schemas.microsoft.com/office/drawing/2014/main" xmlns="" val="1138427486"/>
                    </a:ext>
                  </a:extLst>
                </a:gridCol>
                <a:gridCol w="1112734">
                  <a:extLst>
                    <a:ext uri="{9D8B030D-6E8A-4147-A177-3AD203B41FA5}">
                      <a16:colId xmlns:a16="http://schemas.microsoft.com/office/drawing/2014/main" xmlns="" val="1183313454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xmlns="" val="3660762751"/>
                    </a:ext>
                  </a:extLst>
                </a:gridCol>
                <a:gridCol w="1154676">
                  <a:extLst>
                    <a:ext uri="{9D8B030D-6E8A-4147-A177-3AD203B41FA5}">
                      <a16:colId xmlns:a16="http://schemas.microsoft.com/office/drawing/2014/main" xmlns="" val="2068039418"/>
                    </a:ext>
                  </a:extLst>
                </a:gridCol>
              </a:tblGrid>
              <a:tr h="2327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7114596"/>
                  </a:ext>
                </a:extLst>
              </a:tr>
              <a:tr h="249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45692"/>
              </p:ext>
            </p:extLst>
          </p:nvPr>
        </p:nvGraphicFramePr>
        <p:xfrm>
          <a:off x="0" y="1295399"/>
          <a:ext cx="9915525" cy="23595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2493">
                  <a:extLst>
                    <a:ext uri="{9D8B030D-6E8A-4147-A177-3AD203B41FA5}">
                      <a16:colId xmlns:a16="http://schemas.microsoft.com/office/drawing/2014/main" xmlns="" val="3155854518"/>
                    </a:ext>
                  </a:extLst>
                </a:gridCol>
                <a:gridCol w="5299612">
                  <a:extLst>
                    <a:ext uri="{9D8B030D-6E8A-4147-A177-3AD203B41FA5}">
                      <a16:colId xmlns:a16="http://schemas.microsoft.com/office/drawing/2014/main" xmlns="" val="2509927202"/>
                    </a:ext>
                  </a:extLst>
                </a:gridCol>
                <a:gridCol w="1115043">
                  <a:extLst>
                    <a:ext uri="{9D8B030D-6E8A-4147-A177-3AD203B41FA5}">
                      <a16:colId xmlns:a16="http://schemas.microsoft.com/office/drawing/2014/main" xmlns="" val="3888469309"/>
                    </a:ext>
                  </a:extLst>
                </a:gridCol>
                <a:gridCol w="983226">
                  <a:extLst>
                    <a:ext uri="{9D8B030D-6E8A-4147-A177-3AD203B41FA5}">
                      <a16:colId xmlns:a16="http://schemas.microsoft.com/office/drawing/2014/main" xmlns="" val="2833593208"/>
                    </a:ext>
                  </a:extLst>
                </a:gridCol>
                <a:gridCol w="1145151">
                  <a:extLst>
                    <a:ext uri="{9D8B030D-6E8A-4147-A177-3AD203B41FA5}">
                      <a16:colId xmlns:a16="http://schemas.microsoft.com/office/drawing/2014/main" xmlns="" val="1733669012"/>
                    </a:ext>
                  </a:extLst>
                </a:gridCol>
              </a:tblGrid>
              <a:tr h="275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2 18 04 000 04 0000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округов от возврата организациями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7871504"/>
                  </a:ext>
                </a:extLst>
              </a:tr>
              <a:tr h="290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2 18 04 010 04 0000 150</a:t>
                      </a: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городских округов от возврата бюджетными учреждениями остатков субсидий прошлых лет</a:t>
                      </a:r>
                    </a:p>
                  </a:txBody>
                  <a:tcPr marL="9525" marR="9525" marT="9525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3353978"/>
                  </a:ext>
                </a:extLst>
              </a:tr>
              <a:tr h="313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-147,99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8339177"/>
                  </a:ext>
                </a:extLst>
              </a:tr>
              <a:tr h="282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-147,99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7402437"/>
                  </a:ext>
                </a:extLst>
              </a:tr>
              <a:tr h="2828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2 19 25 497 04 0000 150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 на реализацию мероприятий по обеспечению жильем молодых семей из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3806514"/>
                  </a:ext>
                </a:extLst>
              </a:tr>
              <a:tr h="4230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2 19 35 303 04 0000 150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субвенций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из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-2 114,74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4929047"/>
                  </a:ext>
                </a:extLst>
              </a:tr>
              <a:tr h="313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2 19 60 010 04 0000 150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-145 852,65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602557"/>
                  </a:ext>
                </a:extLst>
              </a:tr>
              <a:tr h="17770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4 103 599,06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solidFill>
                      <a:srgbClr val="F0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814987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9881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24"/>
            <a:ext cx="9925050" cy="3190875"/>
          </a:xfrm>
          <a:prstGeom prst="rect">
            <a:avLst/>
          </a:prstGeom>
          <a:solidFill>
            <a:srgbClr val="DCF4FC"/>
          </a:solidFill>
        </p:spPr>
      </p:pic>
    </p:spTree>
    <p:extLst>
      <p:ext uri="{BB962C8B-B14F-4D97-AF65-F5344CB8AC3E}">
        <p14:creationId xmlns:p14="http://schemas.microsoft.com/office/powerpoint/2010/main" val="31839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2"/>
            <a:ext cx="9906000" cy="6931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" name="Скругленный прямоугольник 3"/>
          <p:cNvSpPr/>
          <p:nvPr/>
        </p:nvSpPr>
        <p:spPr>
          <a:xfrm>
            <a:off x="236667" y="3904489"/>
            <a:ext cx="2786233" cy="2871215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 кодексом Российской Федерации: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-налог на доходы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физических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-акцизы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земельный налог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-налог на имущество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0155" y="2916937"/>
            <a:ext cx="2388198" cy="740664"/>
          </a:xfrm>
          <a:prstGeom prst="roundRect">
            <a:avLst/>
          </a:prstGeom>
          <a:gradFill>
            <a:gsLst>
              <a:gs pos="40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10174" y="2926080"/>
            <a:ext cx="2734594" cy="720763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2316" y="2889504"/>
            <a:ext cx="2959428" cy="746581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10173" y="1865376"/>
            <a:ext cx="2743739" cy="716459"/>
          </a:xfrm>
          <a:prstGeom prst="roundRect">
            <a:avLst/>
          </a:prstGeom>
          <a:gradFill>
            <a:gsLst>
              <a:gs pos="43064">
                <a:srgbClr val="FEFFF7"/>
              </a:gs>
              <a:gs pos="97000">
                <a:srgbClr val="FDFFE7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8053" y="3904489"/>
            <a:ext cx="3065928" cy="2862072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/>
              <a:t> 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</a:p>
          <a:p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использования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 платных услуг, оказываемых казенными учреждениями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штрафных санкций за нарушение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</a:t>
            </a:r>
            <a:endParaRPr lang="ru-RU" sz="15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иных неналоговых </a:t>
            </a:r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платежей</a:t>
            </a:r>
            <a:endParaRPr lang="ru-RU" sz="15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79459" y="3858769"/>
            <a:ext cx="2939844" cy="2897034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доходов в виде финансовой помощи, 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от бюджетов других уровней</a:t>
            </a:r>
          </a:p>
          <a:p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системы Российской Федерации</a:t>
            </a:r>
          </a:p>
          <a:p>
            <a:r>
              <a:rPr lang="ru-RU" sz="15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(межбюджетные </a:t>
            </a:r>
            <a:r>
              <a:rPr lang="ru-RU" sz="15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трансферты), безвозмездные поступления от организаций и граждан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8657" y="0"/>
            <a:ext cx="9714272" cy="1865375"/>
          </a:xfrm>
          <a:prstGeom prst="roundRect">
            <a:avLst/>
          </a:prstGeom>
          <a:gradFill>
            <a:gsLst>
              <a:gs pos="11000">
                <a:schemeClr val="bg1"/>
              </a:gs>
              <a:gs pos="23348">
                <a:srgbClr val="FDFFE7"/>
              </a:gs>
              <a:gs pos="5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6600CC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бюджета-поступающие в бюджет денежные средства, за исключением средств являющимися источником покрытия дефицита бюджета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1000">
              <a:schemeClr val="accent1">
                <a:lumMod val="20000"/>
                <a:lumOff val="80000"/>
              </a:schemeClr>
            </a:gs>
            <a:gs pos="29000">
              <a:srgbClr val="FDFFE7"/>
            </a:gs>
            <a:gs pos="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15910"/>
            <a:ext cx="10049256" cy="779115"/>
          </a:xfrm>
          <a:gradFill flip="none" rotWithShape="1">
            <a:gsLst>
              <a:gs pos="92000">
                <a:schemeClr val="accent1">
                  <a:lumMod val="20000"/>
                  <a:lumOff val="80000"/>
                </a:schemeClr>
              </a:gs>
              <a:gs pos="17000">
                <a:schemeClr val="accent1">
                  <a:lumMod val="20000"/>
                  <a:lumOff val="80000"/>
                </a:schemeClr>
              </a:gs>
              <a:gs pos="59000">
                <a:schemeClr val="accent6">
                  <a:lumMod val="20000"/>
                  <a:lumOff val="80000"/>
                </a:schemeClr>
              </a:gs>
              <a:gs pos="50000">
                <a:schemeClr val="bg1"/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4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400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3152" y="648928"/>
            <a:ext cx="10058400" cy="6209072"/>
          </a:xfrm>
          <a:gradFill flip="none" rotWithShape="1">
            <a:gsLst>
              <a:gs pos="41000">
                <a:schemeClr val="accent1">
                  <a:lumMod val="20000"/>
                  <a:lumOff val="80000"/>
                </a:schemeClr>
              </a:gs>
              <a:gs pos="29000">
                <a:schemeClr val="accent6">
                  <a:lumMod val="20000"/>
                  <a:lumOff val="80000"/>
                </a:schemeClr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endParaRPr lang="ru" sz="1200" dirty="0" smtClean="0">
              <a:solidFill>
                <a:schemeClr val="tx1"/>
              </a:solidFill>
              <a:latin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15.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Информация о распределении ассигнований по разделам и подразделам классификации расходов бюджета Талдомского городского</a:t>
            </a:r>
          </a:p>
          <a:p>
            <a:pPr marL="0" indent="0">
              <a:buNone/>
            </a:pPr>
            <a:r>
              <a:rPr lang="ru" sz="1200" dirty="0">
                <a:solidFill>
                  <a:schemeClr val="tx1"/>
                </a:solidFill>
                <a:latin typeface="Times New Roman"/>
              </a:rPr>
              <a:t>         округа  за 2023 год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90-92                                                                                           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16.    Информация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об общественно значимых проектах, реализованных на территории Талдомского городского округа в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2023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году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93-102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17.   Сведения о фактическом расходовании средств резервного фонда администрации Талдомского городского округа за 2023 год                   103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18.</a:t>
            </a:r>
            <a:r>
              <a:rPr lang="ru" sz="1200" b="1" dirty="0" smtClean="0">
                <a:solidFill>
                  <a:schemeClr val="tx1"/>
                </a:solidFill>
                <a:latin typeface="Times New Roman"/>
              </a:rPr>
              <a:t>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Сведения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о фактическом расходование средств дорожного фонда администрации Талдомского городского округа за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2023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год    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104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19.</a:t>
            </a:r>
            <a:r>
              <a:rPr lang="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105</a:t>
            </a:r>
            <a:endParaRPr lang="ru" sz="1200" dirty="0">
              <a:latin typeface="Times New Roman"/>
            </a:endParaRPr>
          </a:p>
          <a:p>
            <a:endParaRPr lang="ru" sz="1200" dirty="0" smtClean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625781" y="6646606"/>
            <a:ext cx="280219" cy="211393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 smtClean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1" y="3706761"/>
            <a:ext cx="10080499" cy="31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000">
              <a:srgbClr val="CCEC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31014028"/>
              </p:ext>
            </p:extLst>
          </p:nvPr>
        </p:nvGraphicFramePr>
        <p:xfrm>
          <a:off x="-1" y="531808"/>
          <a:ext cx="9906000" cy="6448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0800000" flipV="1">
            <a:off x="-1" y="-261141"/>
            <a:ext cx="9906001" cy="861774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4000">
                <a:srgbClr val="EFFAE4"/>
              </a:gs>
              <a:gs pos="24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  <a:gs pos="39000">
                <a:srgbClr val="FDFFE7"/>
              </a:gs>
            </a:gsLst>
            <a:lin ang="13500000" scaled="1"/>
            <a:tileRect/>
          </a:gradFill>
        </p:spPr>
        <p:txBody>
          <a:bodyPr wrap="square" rtlCol="0" anchor="b">
            <a:spAutoFit/>
          </a:bodyPr>
          <a:lstStyle/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9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доходов бюджета Талдомского городского округа за 2023 год</a:t>
            </a:r>
          </a:p>
          <a:p>
            <a:pPr algn="r"/>
            <a:r>
              <a:rPr lang="ru-RU" sz="9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(процент исполнения структуры доходов в общем объеме доходов)</a:t>
            </a:r>
            <a:endParaRPr lang="ru-RU" sz="9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61018" y="6784848"/>
            <a:ext cx="344982" cy="137160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28253"/>
            <a:ext cx="9906000" cy="1525475"/>
          </a:xfrm>
          <a:prstGeom prst="rect">
            <a:avLst/>
          </a:prstGeom>
          <a:gradFill flip="none" rotWithShape="1">
            <a:gsLst>
              <a:gs pos="84000">
                <a:srgbClr val="FDFFE7"/>
              </a:gs>
              <a:gs pos="14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endParaRPr lang="ru" sz="20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Безвозмездные поступления в бюджет Талдомского городского округа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из бюджетов других уровней в 2023 году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71432" y="1078992"/>
            <a:ext cx="734568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230646"/>
              </p:ext>
            </p:extLst>
          </p:nvPr>
        </p:nvGraphicFramePr>
        <p:xfrm>
          <a:off x="1" y="1307592"/>
          <a:ext cx="9905999" cy="5550408"/>
        </p:xfrm>
        <a:graphic>
          <a:graphicData uri="http://schemas.openxmlformats.org/drawingml/2006/table">
            <a:tbl>
              <a:tblPr/>
              <a:tblGrid>
                <a:gridCol w="5129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03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90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43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30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88527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Уточненный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baseline="0" dirty="0" smtClean="0">
                          <a:latin typeface="Times New Roman"/>
                        </a:rPr>
                        <a:t> план на 2023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Фактическое исполнение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1" dirty="0" smtClean="0">
                          <a:latin typeface="Times New Roman"/>
                        </a:rPr>
                        <a:t>% исполнения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1" dirty="0" smtClean="0">
                          <a:latin typeface="Times New Roman"/>
                        </a:rPr>
                        <a:t>от годового плана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Фактическое исполнение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 2022 год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498">
                <a:tc>
                  <a:txBody>
                    <a:bodyPr/>
                    <a:lstStyle/>
                    <a:p>
                      <a:pPr lvl="1" indent="0">
                        <a:lnSpc>
                          <a:spcPts val="1560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БЕЗВОЗМЕЗДНЫЕ ПОСТУПЛЕНИЯ</a:t>
                      </a:r>
                    </a:p>
                    <a:p>
                      <a:pPr lvl="1" indent="0">
                        <a:lnSpc>
                          <a:spcPts val="1560"/>
                        </a:lnSpc>
                      </a:pP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2 608 629,06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2 442 752,90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96,64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4440">
                <a:tc>
                  <a:txBody>
                    <a:bodyPr/>
                    <a:lstStyle/>
                    <a:p>
                      <a:pPr lvl="1" indent="0"/>
                      <a:r>
                        <a:rPr lang="ru" sz="1150" b="1" dirty="0" smtClean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latin typeface="Times New Roman"/>
                        </a:rPr>
                        <a:t>2 608 629,06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2 558 628,90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99,23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2 352 990,38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1811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663 345,00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663 345,00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100,00 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43938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1 128 938,05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1 112 897,81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98,58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9419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802 126,01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798 753,81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99,58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3440">
                <a:tc>
                  <a:txBody>
                    <a:bodyPr/>
                    <a:lstStyle/>
                    <a:p>
                      <a:pPr lvl="1" indent="0"/>
                      <a:r>
                        <a:rPr lang="ru" sz="1150" dirty="0" smtClean="0">
                          <a:latin typeface="Times New Roman"/>
                        </a:rPr>
                        <a:t>Иные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14 220,00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13 632,28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95,87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19 818,85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85242997"/>
                  </a:ext>
                </a:extLst>
              </a:tr>
              <a:tr h="76423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2 114,75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28010">
                <a:tc>
                  <a:txBody>
                    <a:bodyPr/>
                    <a:lstStyle/>
                    <a:p>
                      <a:pPr lvl="1" indent="0"/>
                      <a:r>
                        <a:rPr lang="ru" sz="1150" b="1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150" b="1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150" b="1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-147 990,75</a:t>
                      </a:r>
                    </a:p>
                    <a:p>
                      <a:pPr algn="ctr"/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7939962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7000">
              <a:srgbClr val="FFFF00">
                <a:tint val="66000"/>
                <a:satMod val="160000"/>
              </a:srgbClr>
            </a:gs>
            <a:gs pos="100000">
              <a:srgbClr val="FFFF00">
                <a:tint val="44500"/>
                <a:satMod val="160000"/>
              </a:srgbClr>
            </a:gs>
            <a:gs pos="2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20089316"/>
              </p:ext>
            </p:extLst>
          </p:nvPr>
        </p:nvGraphicFramePr>
        <p:xfrm>
          <a:off x="0" y="-73153"/>
          <a:ext cx="10010775" cy="6931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28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29000">
              <a:schemeClr val="accent1">
                <a:tint val="44500"/>
                <a:satMod val="160000"/>
              </a:schemeClr>
            </a:gs>
            <a:gs pos="49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64008"/>
            <a:ext cx="9906000" cy="1819656"/>
          </a:xfrm>
          <a:prstGeom prst="rect">
            <a:avLst/>
          </a:prstGeom>
          <a:gradFill>
            <a:gsLst>
              <a:gs pos="16000">
                <a:schemeClr val="accent1">
                  <a:lumMod val="20000"/>
                  <a:lumOff val="80000"/>
                </a:schemeClr>
              </a:gs>
              <a:gs pos="45000">
                <a:schemeClr val="bg1"/>
              </a:gs>
              <a:gs pos="97000">
                <a:srgbClr val="FDFFE7"/>
              </a:gs>
            </a:gsLst>
            <a:lin ang="2700000" scaled="1"/>
          </a:gradFill>
        </p:spPr>
        <p:txBody>
          <a:bodyPr lIns="0" tIns="0" rIns="0" bIns="0">
            <a:noAutofit/>
          </a:bodyPr>
          <a:lstStyle/>
          <a:p>
            <a:pPr algn="ctr">
              <a:lnSpc>
                <a:spcPts val="2136"/>
              </a:lnSpc>
              <a:spcAft>
                <a:spcPts val="1470"/>
              </a:spcAft>
            </a:pPr>
            <a:endParaRPr lang="ru" sz="1900" b="1" dirty="0" smtClean="0">
              <a:latin typeface="Times New Roman"/>
            </a:endParaRP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удельном объеме налоговых и неналоговых доходов бюджета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19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</a:t>
            </a: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расчете на душу населения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сравнении 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 другими муниципальными образованиями Московской области за 2023 год</a:t>
            </a:r>
            <a:endParaRPr lang="ru" sz="19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99448" y="1351935"/>
            <a:ext cx="685800" cy="3291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1200" dirty="0" smtClean="0">
              <a:latin typeface="Times New Roman"/>
            </a:endParaRPr>
          </a:p>
          <a:p>
            <a:pPr indent="0"/>
            <a:r>
              <a:rPr lang="ru" sz="1000" dirty="0" smtClean="0">
                <a:latin typeface="Times New Roman"/>
              </a:rPr>
              <a:t>(рублей)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858747"/>
              </p:ext>
            </p:extLst>
          </p:nvPr>
        </p:nvGraphicFramePr>
        <p:xfrm>
          <a:off x="0" y="1737359"/>
          <a:ext cx="9905999" cy="3735645"/>
        </p:xfrm>
        <a:graphic>
          <a:graphicData uri="http://schemas.openxmlformats.org/drawingml/2006/table">
            <a:tbl>
              <a:tblPr/>
              <a:tblGrid>
                <a:gridCol w="36306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9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10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3058">
                  <a:extLst>
                    <a:ext uri="{9D8B030D-6E8A-4147-A177-3AD203B41FA5}">
                      <a16:colId xmlns:a16="http://schemas.microsoft.com/office/drawing/2014/main" xmlns="" val="1878664694"/>
                    </a:ext>
                  </a:extLst>
                </a:gridCol>
                <a:gridCol w="993058">
                  <a:extLst>
                    <a:ext uri="{9D8B030D-6E8A-4147-A177-3AD203B41FA5}">
                      <a16:colId xmlns:a16="http://schemas.microsoft.com/office/drawing/2014/main" xmlns="" val="3650028876"/>
                    </a:ext>
                  </a:extLst>
                </a:gridCol>
                <a:gridCol w="9488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24782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Виды расходов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Талдомский городской округ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 Лотошино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050" b="1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пруды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965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Численность постоянного населения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на 01.01.2024г.(чел.)*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64 223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65 122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164 318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21 919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23 475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872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348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Сумма налоговых и неналоговых доходов**(рублей) </a:t>
                      </a:r>
                    </a:p>
                    <a:p>
                      <a:pPr indent="0" algn="ctr"/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1 950 620 000,00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2 117 450 000,00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6 473 600 000,00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457 260 000,00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695 750 000,00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60 730 000,00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69679530"/>
                  </a:ext>
                </a:extLst>
              </a:tr>
              <a:tr h="907726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Удельный объем налоговых и неналоговых доходов бюджета в расчете на душу населения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30 072,61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32 515,13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39 396,78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20 861,35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29 637,91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21 145,54</a:t>
                      </a:r>
                      <a:endParaRPr lang="ru" sz="12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379617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5473005"/>
            <a:ext cx="9906000" cy="1384995"/>
          </a:xfrm>
          <a:prstGeom prst="rect">
            <a:avLst/>
          </a:prstGeom>
          <a:gradFill>
            <a:gsLst>
              <a:gs pos="100000">
                <a:srgbClr val="FDFFE7"/>
              </a:gs>
              <a:gs pos="29000">
                <a:schemeClr val="accent1">
                  <a:lumMod val="20000"/>
                  <a:lumOff val="80000"/>
                </a:schemeClr>
              </a:gs>
              <a:gs pos="49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на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01.01.2024г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по ссылке</a:t>
            </a:r>
            <a:r>
              <a:rPr lang="ru-RU" sz="105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налоговых и неналоговых доходов в разрезе муниципальных образований размещена на портале «Открытый бюджет МО» по ссылке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https://budget.mosreg.ru/analitika/ispolnenie-byudjeta-subekta/sravneniya</a:t>
            </a:r>
            <a:r>
              <a:rPr lang="ru-RU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1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FF33"/>
            </a:gs>
            <a:gs pos="89000">
              <a:schemeClr val="bg1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15832" cy="714375"/>
          </a:xfrm>
          <a:prstGeom prst="rect">
            <a:avLst/>
          </a:prstGeom>
          <a:gradFill flip="none" rotWithShape="1">
            <a:gsLst>
              <a:gs pos="69000">
                <a:srgbClr val="FDFFE7"/>
              </a:gs>
              <a:gs pos="35000">
                <a:schemeClr val="accent1">
                  <a:lumMod val="20000"/>
                  <a:lumOff val="80000"/>
                </a:schemeClr>
              </a:gs>
              <a:gs pos="95000">
                <a:schemeClr val="bg1"/>
              </a:gs>
            </a:gsLst>
            <a:lin ang="5400000" scaled="1"/>
            <a:tileRect/>
          </a:gradFill>
        </p:spPr>
        <p:txBody>
          <a:bodyPr lIns="0" tIns="0" rIns="0" bIns="0" anchor="ctr">
            <a:noAutofit/>
          </a:bodyPr>
          <a:lstStyle/>
          <a:p>
            <a:pPr algn="ctr"/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Информация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налоговых льготах и ставках налогов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городском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846866"/>
              </p:ext>
            </p:extLst>
          </p:nvPr>
        </p:nvGraphicFramePr>
        <p:xfrm>
          <a:off x="0" y="714376"/>
          <a:ext cx="9906000" cy="6143624"/>
        </p:xfrm>
        <a:graphic>
          <a:graphicData uri="http://schemas.openxmlformats.org/drawingml/2006/table">
            <a:tbl>
              <a:tblPr/>
              <a:tblGrid>
                <a:gridCol w="1678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15272">
                  <a:extLst>
                    <a:ext uri="{9D8B030D-6E8A-4147-A177-3AD203B41FA5}">
                      <a16:colId xmlns:a16="http://schemas.microsoft.com/office/drawing/2014/main" xmlns="" val="3996452493"/>
                    </a:ext>
                  </a:extLst>
                </a:gridCol>
                <a:gridCol w="2012366">
                  <a:extLst>
                    <a:ext uri="{9D8B030D-6E8A-4147-A177-3AD203B41FA5}">
                      <a16:colId xmlns:a16="http://schemas.microsoft.com/office/drawing/2014/main" xmlns="" val="855728689"/>
                    </a:ext>
                  </a:extLst>
                </a:gridCol>
              </a:tblGrid>
              <a:tr h="393956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Ставка налога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Льготы 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Нормативно-правовой документ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5467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800" b="1" i="1" dirty="0" smtClean="0">
                          <a:latin typeface="Times New Roman"/>
                        </a:rPr>
                        <a:t>Земельный</a:t>
                      </a:r>
                      <a:r>
                        <a:rPr lang="ru" sz="1800" b="1" i="1" baseline="0" dirty="0" smtClean="0">
                          <a:latin typeface="Times New Roman"/>
                        </a:rPr>
                        <a:t> налог с физических лиц</a:t>
                      </a:r>
                      <a:endParaRPr lang="ru" sz="1800" b="1" i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5208"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0,3 % до 1,5%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кадастровой стоимости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зависимости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Льготы предоставлены: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-участникам, ветеранам и инвалидам 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-вдовам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участников Великой Отечественной Войны, а также гражданам на которых законодательством распространены социальные гарантии и льготы участников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-ветеранам  и инвалидам боевых действий;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-инвалидам </a:t>
                      </a:r>
                      <a:r>
                        <a:rPr lang="en-US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I 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US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 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группы инвалидности; инвалиды с детства, дети-инвалиды,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-Героям Советского Союза, Героям Российской Федерации, Героям Социалистического Труда и полным кавалерам орденов Славы, Трудовой славы, «За службу Родине в Вооруженных Силах СССР»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-гражданам,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пенсионерам 70 лет и старше;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почетным гражданам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 года  № 72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п.4.1, п.4.2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«О земельном налоге»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8370">
                <a:tc gridSpan="3"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Земельный налог с юридических</a:t>
                      </a:r>
                      <a:r>
                        <a:rPr lang="ru-RU" sz="1800" b="1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лиц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40623"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0,3% до 1,5%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кадастровой стоимости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 зависимости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Льготы предоставлены: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налогоплательщикам,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имеющие земельные участки , занимаемые кладбищами;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организациям, имеющие земельные участки, занимаемые муниципальными парками культуры и отдыха;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органам местного самоуправления Талдомского городского округа Московской области, а также муниципальные казенные учреждения 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участки.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муниципальным организациям, в т.ч. бюджетным (казенным) учреждениям и их обособленным подразделениям -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тротуарами, пешеходными переходами, бульварами, площадями, проездами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 года  № 72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п.4.4, п.4.5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«О земельном  налоге»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2409">
              <a:srgbClr val="FDFFE7"/>
            </a:gs>
            <a:gs pos="10000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813916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</a:schemeClr>
              </a:gs>
              <a:gs pos="16000">
                <a:srgbClr val="FDFFE7"/>
              </a:gs>
            </a:gsLst>
            <a:lin ang="54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оценке налоговых расходов в связи с предоставлением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льгот, 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установленных Советом депутатов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в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402536"/>
              </p:ext>
            </p:extLst>
          </p:nvPr>
        </p:nvGraphicFramePr>
        <p:xfrm>
          <a:off x="0" y="813917"/>
          <a:ext cx="9905999" cy="6051034"/>
        </p:xfrm>
        <a:graphic>
          <a:graphicData uri="http://schemas.openxmlformats.org/drawingml/2006/table">
            <a:tbl>
              <a:tblPr/>
              <a:tblGrid>
                <a:gridCol w="231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4328">
                  <a:extLst>
                    <a:ext uri="{9D8B030D-6E8A-4147-A177-3AD203B41FA5}">
                      <a16:colId xmlns:a16="http://schemas.microsoft.com/office/drawing/2014/main" xmlns="" val="804315324"/>
                    </a:ext>
                  </a:extLst>
                </a:gridCol>
                <a:gridCol w="627892">
                  <a:extLst>
                    <a:ext uri="{9D8B030D-6E8A-4147-A177-3AD203B41FA5}">
                      <a16:colId xmlns:a16="http://schemas.microsoft.com/office/drawing/2014/main" xmlns="" val="2673625305"/>
                    </a:ext>
                  </a:extLst>
                </a:gridCol>
                <a:gridCol w="2933146">
                  <a:extLst>
                    <a:ext uri="{9D8B030D-6E8A-4147-A177-3AD203B41FA5}">
                      <a16:colId xmlns:a16="http://schemas.microsoft.com/office/drawing/2014/main" xmlns="" val="1787927262"/>
                    </a:ext>
                  </a:extLst>
                </a:gridCol>
                <a:gridCol w="1018982">
                  <a:extLst>
                    <a:ext uri="{9D8B030D-6E8A-4147-A177-3AD203B41FA5}">
                      <a16:colId xmlns:a16="http://schemas.microsoft.com/office/drawing/2014/main" xmlns="" val="426220325"/>
                    </a:ext>
                  </a:extLst>
                </a:gridCol>
              </a:tblGrid>
              <a:tr h="410111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44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</a:t>
                      </a:r>
                    </a:p>
                    <a:p>
                      <a:pPr indent="0" algn="ctr"/>
                      <a:r>
                        <a:rPr lang="ru" sz="900" b="1" baseline="0" dirty="0" smtClean="0">
                          <a:latin typeface="Times New Roman"/>
                        </a:rPr>
                        <a:t>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Факт за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731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 п.4.4, п.4.5 «О земельном  налоге»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3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64000">
                          <a:srgbClr val="FDFFE7"/>
                        </a:gs>
                        <a:gs pos="14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2502702"/>
                  </a:ext>
                </a:extLst>
              </a:tr>
              <a:tr h="215165">
                <a:tc rowSpan="5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льготы </a:t>
                      </a:r>
                      <a:r>
                        <a:rPr lang="ru" sz="12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2 438,00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6045632"/>
                  </a:ext>
                </a:extLst>
              </a:tr>
              <a:tr h="5520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77569503"/>
                  </a:ext>
                </a:extLst>
              </a:tr>
              <a:tr h="4825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9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2 172,00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33238936"/>
                  </a:ext>
                </a:extLst>
              </a:tr>
              <a:tr h="458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9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123,0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715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143,00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62518">
                <a:tc rowSpan="12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1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2  135,0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4479964"/>
                  </a:ext>
                </a:extLst>
              </a:tr>
              <a:tr h="1855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32,0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62498540"/>
                  </a:ext>
                </a:extLst>
              </a:tr>
              <a:tr h="25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7360064"/>
                  </a:ext>
                </a:extLst>
              </a:tr>
              <a:tr h="2782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95545976"/>
                  </a:ext>
                </a:extLst>
              </a:tr>
              <a:tr h="2201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197,0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98533207"/>
                  </a:ext>
                </a:extLst>
              </a:tr>
              <a:tr h="161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676,0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24485848"/>
                  </a:ext>
                </a:extLst>
              </a:tr>
              <a:tr h="6075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7222874"/>
                  </a:ext>
                </a:extLst>
              </a:tr>
              <a:tr h="161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1 134,0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15286224"/>
                  </a:ext>
                </a:extLst>
              </a:tr>
              <a:tr h="303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27843567"/>
                  </a:ext>
                </a:extLst>
              </a:tr>
              <a:tr h="387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9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32966755"/>
                  </a:ext>
                </a:extLst>
              </a:tr>
              <a:tr h="25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</a:p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8554677"/>
                  </a:ext>
                </a:extLst>
              </a:tr>
              <a:tr h="430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4 573,00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2810148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 rot="10800000" flipV="1">
            <a:off x="9235440" y="653143"/>
            <a:ext cx="670560" cy="16077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900" dirty="0">
                <a:latin typeface="Times New Roman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10477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7636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3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2023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798576"/>
            <a:ext cx="707136" cy="164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499997"/>
              </p:ext>
            </p:extLst>
          </p:nvPr>
        </p:nvGraphicFramePr>
        <p:xfrm>
          <a:off x="-9832" y="963169"/>
          <a:ext cx="9910916" cy="5897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28546">
                  <a:extLst>
                    <a:ext uri="{9D8B030D-6E8A-4147-A177-3AD203B41FA5}">
                      <a16:colId xmlns:a16="http://schemas.microsoft.com/office/drawing/2014/main" xmlns="" val="3069524382"/>
                    </a:ext>
                  </a:extLst>
                </a:gridCol>
                <a:gridCol w="1138644">
                  <a:extLst>
                    <a:ext uri="{9D8B030D-6E8A-4147-A177-3AD203B41FA5}">
                      <a16:colId xmlns:a16="http://schemas.microsoft.com/office/drawing/2014/main" xmlns="" val="3276177279"/>
                    </a:ext>
                  </a:extLst>
                </a:gridCol>
                <a:gridCol w="1027557">
                  <a:extLst>
                    <a:ext uri="{9D8B030D-6E8A-4147-A177-3AD203B41FA5}">
                      <a16:colId xmlns:a16="http://schemas.microsoft.com/office/drawing/2014/main" xmlns="" val="2236373519"/>
                    </a:ext>
                  </a:extLst>
                </a:gridCol>
                <a:gridCol w="820368">
                  <a:extLst>
                    <a:ext uri="{9D8B030D-6E8A-4147-A177-3AD203B41FA5}">
                      <a16:colId xmlns:a16="http://schemas.microsoft.com/office/drawing/2014/main" xmlns="" val="396552103"/>
                    </a:ext>
                  </a:extLst>
                </a:gridCol>
                <a:gridCol w="1795801">
                  <a:extLst>
                    <a:ext uri="{9D8B030D-6E8A-4147-A177-3AD203B41FA5}">
                      <a16:colId xmlns:a16="http://schemas.microsoft.com/office/drawing/2014/main" xmlns="" val="4125672177"/>
                    </a:ext>
                  </a:extLst>
                </a:gridCol>
              </a:tblGrid>
              <a:tr h="15076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</a:p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 по программе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или =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6626271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407 301,75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406 193,55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55967921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1 231 729,43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1 212 792,44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7994670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20 510,23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20 156,99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66548125"/>
                  </a:ext>
                </a:extLst>
              </a:tr>
              <a:tr h="411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115 791,58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07910835"/>
                  </a:ext>
                </a:extLst>
              </a:tr>
              <a:tr h="488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сельского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27 173,88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27 154,29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16300492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окружающая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478 363,18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54953661"/>
                  </a:ext>
                </a:extLst>
              </a:tr>
              <a:tr h="4330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«Безопасность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обеспечение безопасности жизнедеятельности населения"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59 810,91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59 495,02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72768408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«Жилище»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40 816,90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40 608,91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26871847"/>
                  </a:ext>
                </a:extLst>
              </a:tr>
              <a:tr h="8817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инфраструктуры и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94 384,21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64 319,88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мероприятия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подпрограмме 02 «Системы водоотведения» перенесено на 2024 год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2848087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«Предпринимательство»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3 700,00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3 698,79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34259517"/>
                  </a:ext>
                </a:extLst>
              </a:tr>
              <a:tr h="218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«Управление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352 957,10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335 552,39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91850529"/>
                  </a:ext>
                </a:extLst>
              </a:tr>
              <a:tr h="6479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«Развитие институтов гражданского общества, повышение эффективности местного самоуправления и реализация молодежной политики»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41 990,78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40 551,32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5769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3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3000">
              <a:schemeClr val="bg1"/>
            </a:gs>
            <a:gs pos="90000">
              <a:srgbClr val="FFFFCC"/>
            </a:gs>
            <a:gs pos="45000">
              <a:srgbClr val="FFE7E7"/>
            </a:gs>
            <a:gs pos="19000">
              <a:srgbClr val="CCE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763612"/>
          </a:xfrm>
          <a:prstGeom prst="rect">
            <a:avLst/>
          </a:prstGeom>
          <a:gradFill flip="none" rotWithShape="1">
            <a:gsLst>
              <a:gs pos="81022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2023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688258"/>
            <a:ext cx="707136" cy="27491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85829"/>
              </p:ext>
            </p:extLst>
          </p:nvPr>
        </p:nvGraphicFramePr>
        <p:xfrm>
          <a:off x="0" y="976512"/>
          <a:ext cx="9906000" cy="5881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4547">
                  <a:extLst>
                    <a:ext uri="{9D8B030D-6E8A-4147-A177-3AD203B41FA5}">
                      <a16:colId xmlns:a16="http://schemas.microsoft.com/office/drawing/2014/main" xmlns="" val="3069524382"/>
                    </a:ext>
                  </a:extLst>
                </a:gridCol>
                <a:gridCol w="1140837">
                  <a:extLst>
                    <a:ext uri="{9D8B030D-6E8A-4147-A177-3AD203B41FA5}">
                      <a16:colId xmlns:a16="http://schemas.microsoft.com/office/drawing/2014/main" xmlns="" val="3276177279"/>
                    </a:ext>
                  </a:extLst>
                </a:gridCol>
                <a:gridCol w="1070872">
                  <a:extLst>
                    <a:ext uri="{9D8B030D-6E8A-4147-A177-3AD203B41FA5}">
                      <a16:colId xmlns:a16="http://schemas.microsoft.com/office/drawing/2014/main" xmlns="" val="2236373519"/>
                    </a:ext>
                  </a:extLst>
                </a:gridCol>
                <a:gridCol w="1029161">
                  <a:extLst>
                    <a:ext uri="{9D8B030D-6E8A-4147-A177-3AD203B41FA5}">
                      <a16:colId xmlns:a16="http://schemas.microsoft.com/office/drawing/2014/main" xmlns="" val="396552103"/>
                    </a:ext>
                  </a:extLst>
                </a:gridCol>
                <a:gridCol w="1620583">
                  <a:extLst>
                    <a:ext uri="{9D8B030D-6E8A-4147-A177-3AD203B41FA5}">
                      <a16:colId xmlns:a16="http://schemas.microsoft.com/office/drawing/2014/main" xmlns="" val="4125672177"/>
                    </a:ext>
                  </a:extLst>
                </a:gridCol>
              </a:tblGrid>
              <a:tr h="1747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программе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</a:t>
                      </a:r>
                      <a:endParaRPr lang="ru-RU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или =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6626271"/>
                  </a:ext>
                </a:extLst>
              </a:tr>
              <a:tr h="4262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«Развитие 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функционирование дорожно-транспортного 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комплекса»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767 851,87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747 523,08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55967921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«Цифровое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56 787,56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56 207,58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07945192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Архитектура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градостроительство»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14 783,62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14 676,58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2419895"/>
                  </a:ext>
                </a:extLst>
              </a:tr>
              <a:tr h="11727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«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современной комфортной городской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510 188,59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504 616,73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32830460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«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из аварийного жилищного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15 847,20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15 750,44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05299682"/>
                  </a:ext>
                </a:extLst>
              </a:tr>
              <a:tr h="544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управление в сфере установленных функций органов местного самоуправления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7 479,00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7 151,59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93832971"/>
                  </a:ext>
                </a:extLst>
              </a:tr>
              <a:tr h="638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78 467,49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77 725,45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61124711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непрограммным расходам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85 946,49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84 877,04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37512949"/>
                  </a:ext>
                </a:extLst>
              </a:tr>
              <a:tr h="2260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муниципальным программам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1952971"/>
                  </a:ext>
                </a:extLst>
              </a:tr>
              <a:tr h="2213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325 935,26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94478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5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4000">
              <a:srgbClr val="FFFDDD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65388514"/>
              </p:ext>
            </p:extLst>
          </p:nvPr>
        </p:nvGraphicFramePr>
        <p:xfrm>
          <a:off x="0" y="899051"/>
          <a:ext cx="9906000" cy="595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0800000" flipV="1">
            <a:off x="0" y="-116613"/>
            <a:ext cx="9906000" cy="1015663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60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  <a:gs pos="70000">
                <a:srgbClr val="FDFFE7"/>
              </a:gs>
            </a:gsLst>
            <a:lin ang="13500000" scaled="1"/>
            <a:tileRect/>
          </a:gradFill>
        </p:spPr>
        <p:txBody>
          <a:bodyPr wrap="square" rtlCol="0" anchor="b">
            <a:spAutoFit/>
          </a:bodyPr>
          <a:lstStyle/>
          <a:p>
            <a:pPr algn="ctr">
              <a:spcAft>
                <a:spcPts val="630"/>
              </a:spcAft>
            </a:pP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об исполнении  по расходам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бюджета в разрезе </a:t>
            </a:r>
            <a:endParaRPr lang="ru" sz="2000" b="1" dirty="0" smtClean="0"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algn="ctr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Талдомского городского округа за 2023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  <a:r>
              <a:rPr lang="ru" sz="1000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ctr">
              <a:spcAft>
                <a:spcPts val="630"/>
              </a:spcAft>
            </a:pPr>
            <a:r>
              <a:rPr lang="ru" sz="1000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(процент исполнения по МП в общем объеме расходов,в %)</a:t>
            </a:r>
            <a:endParaRPr lang="ru" sz="1000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15475" y="6677025"/>
            <a:ext cx="390525" cy="18097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58</a:t>
            </a:fld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9000">
              <a:srgbClr val="CCFF33"/>
            </a:gs>
            <a:gs pos="42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1440"/>
            <a:ext cx="9906000" cy="774727"/>
          </a:xfrm>
          <a:prstGeom prst="rect">
            <a:avLst/>
          </a:prstGeom>
          <a:gradFill flip="none" rotWithShape="1">
            <a:gsLst>
              <a:gs pos="19000">
                <a:srgbClr val="CCECFF"/>
              </a:gs>
              <a:gs pos="73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696090"/>
              </p:ext>
            </p:extLst>
          </p:nvPr>
        </p:nvGraphicFramePr>
        <p:xfrm>
          <a:off x="0" y="695339"/>
          <a:ext cx="9906001" cy="6162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5868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633558">
                  <a:extLst>
                    <a:ext uri="{9D8B030D-6E8A-4147-A177-3AD203B41FA5}">
                      <a16:colId xmlns:a16="http://schemas.microsoft.com/office/drawing/2014/main" xmlns="" val="1050192024"/>
                    </a:ext>
                  </a:extLst>
                </a:gridCol>
                <a:gridCol w="777563">
                  <a:extLst>
                    <a:ext uri="{9D8B030D-6E8A-4147-A177-3AD203B41FA5}">
                      <a16:colId xmlns:a16="http://schemas.microsoft.com/office/drawing/2014/main" xmlns="" val="227823167"/>
                    </a:ext>
                  </a:extLst>
                </a:gridCol>
                <a:gridCol w="730059">
                  <a:extLst>
                    <a:ext uri="{9D8B030D-6E8A-4147-A177-3AD203B41FA5}">
                      <a16:colId xmlns:a16="http://schemas.microsoft.com/office/drawing/2014/main" xmlns="" val="1571315882"/>
                    </a:ext>
                  </a:extLst>
                </a:gridCol>
                <a:gridCol w="653211">
                  <a:extLst>
                    <a:ext uri="{9D8B030D-6E8A-4147-A177-3AD203B41FA5}">
                      <a16:colId xmlns:a16="http://schemas.microsoft.com/office/drawing/2014/main" xmlns="" val="2873094609"/>
                    </a:ext>
                  </a:extLst>
                </a:gridCol>
                <a:gridCol w="1865742">
                  <a:extLst>
                    <a:ext uri="{9D8B030D-6E8A-4147-A177-3AD203B41FA5}">
                      <a16:colId xmlns:a16="http://schemas.microsoft.com/office/drawing/2014/main" xmlns="" val="2179602952"/>
                    </a:ext>
                  </a:extLst>
                </a:gridCol>
              </a:tblGrid>
              <a:tr h="89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8333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 "Здравоохранение"</a:t>
                      </a: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FFCC"/>
                        </a:gs>
                        <a:gs pos="63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1411485"/>
                  </a:ext>
                </a:extLst>
              </a:tr>
              <a:tr h="7202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Диспансеризация определенных групп взрослого населения Московской области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данным ТФОМС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16 361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  <a:tr h="7202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в обеспечении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нуждающиеся в жилье, все обеспечены жильем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89791722"/>
                  </a:ext>
                </a:extLst>
              </a:tr>
              <a:tr h="283338">
                <a:tc gridSpan="6">
                  <a:txBody>
                    <a:bodyPr/>
                    <a:lstStyle/>
                    <a:p>
                      <a:pPr lvl="1" algn="ctr" fontAlgn="ctr"/>
                      <a:r>
                        <a:rPr lang="ru-RU" sz="1800" b="1" i="1" u="none" strike="noStrike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 "Культура</a:t>
                      </a:r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99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814781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46994171"/>
                  </a:ext>
                </a:extLst>
              </a:tr>
              <a:tr h="48000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83005617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1475649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383,35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383,563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0044280"/>
                  </a:ext>
                </a:extLst>
              </a:tr>
              <a:tr h="3610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музейных фондов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644,44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64125778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4842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6848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49962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5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3FBFE"/>
            </a:gs>
            <a:gs pos="100000">
              <a:schemeClr val="accent1">
                <a:lumMod val="20000"/>
                <a:lumOff val="80000"/>
              </a:schemeClr>
            </a:gs>
            <a:gs pos="4000">
              <a:srgbClr val="FDFFE7"/>
            </a:gs>
            <a:gs pos="7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64008" y="621066"/>
            <a:ext cx="10040112" cy="6524863"/>
          </a:xfrm>
          <a:prstGeom prst="rect">
            <a:avLst/>
          </a:prstGeom>
          <a:gradFill flip="none" rotWithShape="1">
            <a:gsLst>
              <a:gs pos="29208">
                <a:schemeClr val="accent6">
                  <a:lumMod val="20000"/>
                  <a:lumOff val="80000"/>
                </a:schemeClr>
              </a:gs>
              <a:gs pos="79000">
                <a:schemeClr val="accent1">
                  <a:lumMod val="20000"/>
                  <a:lumOff val="80000"/>
                </a:schemeClr>
              </a:gs>
              <a:gs pos="15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endParaRPr lang="ru-RU" sz="15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</a:p>
          <a:p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 </a:t>
            </a:r>
            <a:r>
              <a:rPr lang="ru-RU" sz="1500" i="1" dirty="0" smtClean="0">
                <a:latin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органов местного самоуправления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 </a:t>
            </a:r>
          </a:p>
          <a:p>
            <a:r>
              <a:rPr lang="ru-RU" sz="1500" i="1" dirty="0">
                <a:latin typeface="Times New Roman" panose="02020603050405020304" pitchFamily="18" charset="0"/>
              </a:rPr>
              <a:t> </a:t>
            </a:r>
            <a:r>
              <a:rPr lang="ru-RU" sz="1500" i="1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Бюджетный процесс </a:t>
            </a:r>
            <a:r>
              <a:rPr lang="ru-RU" sz="1500" i="1" dirty="0" smtClean="0">
                <a:latin typeface="Times New Roman" panose="02020603050405020304" pitchFamily="18" charset="0"/>
              </a:rPr>
              <a:t>– деятельность органов местного самоуправления по составлению и рассмотрению проекта бюджета, утверждению и исполнению бюджета, контролю за его исполнением, осуществлением бюджетного учета, рассмотрению и утверждению бюджетной отчетности и внешних проверок   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</a:t>
            </a:r>
          </a:p>
          <a:p>
            <a:r>
              <a:rPr lang="ru-RU" sz="1500" b="1" i="1" dirty="0">
                <a:latin typeface="Times New Roman" panose="02020603050405020304" pitchFamily="18" charset="0"/>
              </a:rPr>
              <a:t>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   </a:t>
            </a:r>
            <a:r>
              <a:rPr lang="ru" sz="1500" b="1" i="1" dirty="0" smtClean="0">
                <a:latin typeface="Times New Roman"/>
              </a:rPr>
              <a:t>Доходы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</a:t>
            </a:r>
            <a:r>
              <a:rPr lang="ru" sz="1500" i="1" dirty="0" smtClean="0">
                <a:latin typeface="Times New Roman"/>
              </a:rPr>
              <a:t>бюджета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 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Расходы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выплачиваемые из бюджета денежные средства, за исключением </a:t>
            </a:r>
            <a:r>
              <a:rPr lang="ru" sz="1500" i="1" dirty="0" smtClean="0">
                <a:latin typeface="Times New Roman"/>
              </a:rPr>
              <a:t>средств</a:t>
            </a:r>
            <a:r>
              <a:rPr lang="ru" sz="1500" i="1" dirty="0">
                <a:latin typeface="Times New Roman"/>
              </a:rPr>
              <a:t>, являющихся источниками финансирования дефицита 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 smtClean="0">
                <a:latin typeface="Times New Roman"/>
              </a:rPr>
              <a:t>  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Дефицит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Профицит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доходов бюджета над его </a:t>
            </a:r>
            <a:r>
              <a:rPr lang="ru" sz="1500" i="1" dirty="0" smtClean="0">
                <a:latin typeface="Times New Roman"/>
              </a:rPr>
              <a:t>расходами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Межбюджетные трансферты </a:t>
            </a:r>
            <a:r>
              <a:rPr lang="ru" sz="1500" i="1" dirty="0" smtClean="0">
                <a:latin typeface="Times New Roman"/>
              </a:rPr>
              <a:t>(безвозмездные поступления)</a:t>
            </a:r>
            <a:r>
              <a:rPr lang="ru-RU" sz="1500" dirty="0" smtClean="0">
                <a:latin typeface="Times New Roman"/>
              </a:rPr>
              <a:t> – </a:t>
            </a:r>
            <a:r>
              <a:rPr lang="ru-RU" sz="1500" i="1" dirty="0" smtClean="0">
                <a:latin typeface="Times New Roman"/>
              </a:rPr>
              <a:t>это средства одного бюджета бюджетной системы Российской Федерации, перечисленные другому бюджету бюджетной системы Российской Федерации.</a:t>
            </a:r>
            <a:endParaRPr lang="ru" sz="1500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b="1" i="1" dirty="0">
                <a:latin typeface="Times New Roman"/>
              </a:rPr>
              <a:t> </a:t>
            </a:r>
            <a:r>
              <a:rPr lang="ru-RU" sz="1500" b="1" i="1" dirty="0" smtClean="0">
                <a:latin typeface="Times New Roman"/>
              </a:rPr>
              <a:t>Государственный </a:t>
            </a:r>
            <a:r>
              <a:rPr lang="ru-RU" sz="1500" b="1" i="1" dirty="0">
                <a:latin typeface="Times New Roman"/>
              </a:rPr>
              <a:t>(муниципальный) долг </a:t>
            </a:r>
            <a:r>
              <a:rPr lang="ru-RU" sz="1500" dirty="0">
                <a:latin typeface="Times New Roman"/>
              </a:rPr>
              <a:t>– </a:t>
            </a:r>
            <a:r>
              <a:rPr lang="ru-RU" sz="1500" i="1" dirty="0"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</a:t>
            </a:r>
            <a:r>
              <a:rPr lang="ru-RU" sz="1500" i="1" dirty="0" smtClean="0">
                <a:latin typeface="Times New Roman"/>
              </a:rPr>
              <a:t>.</a:t>
            </a:r>
            <a:r>
              <a:rPr lang="ru-RU" sz="1500" i="1" dirty="0" smtClean="0"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i="1" dirty="0" smtClean="0">
                <a:latin typeface="Times New Roman" panose="02020603050405020304" pitchFamily="18" charset="0"/>
              </a:rPr>
              <a:t>  </a:t>
            </a:r>
            <a:r>
              <a:rPr lang="ru-RU" sz="1500" i="1" dirty="0" smtClean="0">
                <a:latin typeface="Calibri" panose="020F0502020204030204" pitchFamily="34" charset="0"/>
              </a:rPr>
              <a:t> </a:t>
            </a:r>
            <a:endParaRPr lang="ru-RU" sz="1500" i="1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-64008" y="-579643"/>
            <a:ext cx="10049256" cy="1569660"/>
          </a:xfrm>
          <a:prstGeom prst="rect">
            <a:avLst/>
          </a:prstGeom>
          <a:gradFill flip="none" rotWithShape="1">
            <a:gsLst>
              <a:gs pos="58000">
                <a:schemeClr val="accent6">
                  <a:lumMod val="20000"/>
                  <a:lumOff val="80000"/>
                </a:schemeClr>
              </a:gs>
              <a:gs pos="22000">
                <a:schemeClr val="accent1">
                  <a:lumMod val="20000"/>
                  <a:lumOff val="80000"/>
                </a:schemeClr>
              </a:gs>
              <a:gs pos="85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ru-RU" sz="4800" b="1" i="1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  <a:endParaRPr lang="ru-RU" sz="4800" b="1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732927"/>
          </a:xfrm>
          <a:prstGeom prst="rect">
            <a:avLst/>
          </a:prstGeom>
          <a:gradFill flip="none" rotWithShape="0">
            <a:gsLst>
              <a:gs pos="35000">
                <a:srgbClr val="CCECFF"/>
              </a:gs>
              <a:gs pos="77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003628"/>
              </p:ext>
            </p:extLst>
          </p:nvPr>
        </p:nvGraphicFramePr>
        <p:xfrm>
          <a:off x="0" y="585218"/>
          <a:ext cx="9905999" cy="63265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8168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1002778">
                  <a:extLst>
                    <a:ext uri="{9D8B030D-6E8A-4147-A177-3AD203B41FA5}">
                      <a16:colId xmlns:a16="http://schemas.microsoft.com/office/drawing/2014/main" xmlns="" val="69621615"/>
                    </a:ext>
                  </a:extLst>
                </a:gridCol>
                <a:gridCol w="1043577">
                  <a:extLst>
                    <a:ext uri="{9D8B030D-6E8A-4147-A177-3AD203B41FA5}">
                      <a16:colId xmlns:a16="http://schemas.microsoft.com/office/drawing/2014/main" xmlns="" val="415720220"/>
                    </a:ext>
                  </a:extLst>
                </a:gridCol>
                <a:gridCol w="798104">
                  <a:extLst>
                    <a:ext uri="{9D8B030D-6E8A-4147-A177-3AD203B41FA5}">
                      <a16:colId xmlns:a16="http://schemas.microsoft.com/office/drawing/2014/main" xmlns="" val="2646614181"/>
                    </a:ext>
                  </a:extLst>
                </a:gridCol>
                <a:gridCol w="969849">
                  <a:extLst>
                    <a:ext uri="{9D8B030D-6E8A-4147-A177-3AD203B41FA5}">
                      <a16:colId xmlns:a16="http://schemas.microsoft.com/office/drawing/2014/main" xmlns="" val="2485048255"/>
                    </a:ext>
                  </a:extLst>
                </a:gridCol>
                <a:gridCol w="1783523">
                  <a:extLst>
                    <a:ext uri="{9D8B030D-6E8A-4147-A177-3AD203B41FA5}">
                      <a16:colId xmlns:a16="http://schemas.microsoft.com/office/drawing/2014/main" xmlns="" val="3560033692"/>
                    </a:ext>
                  </a:extLst>
                </a:gridCol>
              </a:tblGrid>
              <a:tr h="1001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123593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64,00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01411485"/>
                  </a:ext>
                </a:extLst>
              </a:tr>
              <a:tr h="44431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49,27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  <a:tr h="122050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746713"/>
                  </a:ext>
                </a:extLst>
              </a:tr>
              <a:tr h="55829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39123180"/>
                  </a:ext>
                </a:extLst>
              </a:tr>
              <a:tr h="57583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Число посещений культурных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694,89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795,673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89791722"/>
                  </a:ext>
                </a:extLst>
              </a:tr>
              <a:tr h="123593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104,80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108,30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22636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5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714"/>
              </p:ext>
            </p:extLst>
          </p:nvPr>
        </p:nvGraphicFramePr>
        <p:xfrm>
          <a:off x="0" y="557102"/>
          <a:ext cx="9906000" cy="66514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294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24135">
                  <a:extLst>
                    <a:ext uri="{9D8B030D-6E8A-4147-A177-3AD203B41FA5}">
                      <a16:colId xmlns:a16="http://schemas.microsoft.com/office/drawing/2014/main" xmlns="" val="4242834777"/>
                    </a:ext>
                  </a:extLst>
                </a:gridCol>
                <a:gridCol w="784419">
                  <a:extLst>
                    <a:ext uri="{9D8B030D-6E8A-4147-A177-3AD203B41FA5}">
                      <a16:colId xmlns:a16="http://schemas.microsoft.com/office/drawing/2014/main" xmlns="" val="4020563828"/>
                    </a:ext>
                  </a:extLst>
                </a:gridCol>
                <a:gridCol w="794349">
                  <a:extLst>
                    <a:ext uri="{9D8B030D-6E8A-4147-A177-3AD203B41FA5}">
                      <a16:colId xmlns:a16="http://schemas.microsoft.com/office/drawing/2014/main" xmlns="" val="2694682333"/>
                    </a:ext>
                  </a:extLst>
                </a:gridCol>
                <a:gridCol w="843996">
                  <a:extLst>
                    <a:ext uri="{9D8B030D-6E8A-4147-A177-3AD203B41FA5}">
                      <a16:colId xmlns:a16="http://schemas.microsoft.com/office/drawing/2014/main" xmlns="" val="2138178068"/>
                    </a:ext>
                  </a:extLst>
                </a:gridCol>
                <a:gridCol w="2016160">
                  <a:extLst>
                    <a:ext uri="{9D8B030D-6E8A-4147-A177-3AD203B41FA5}">
                      <a16:colId xmlns:a16="http://schemas.microsoft.com/office/drawing/2014/main" xmlns="" val="974811206"/>
                    </a:ext>
                  </a:extLst>
                </a:gridCol>
              </a:tblGrid>
              <a:tr h="672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7603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 "Образование</a:t>
                      </a:r>
                      <a:r>
                        <a:rPr lang="ru-RU" sz="18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1411485"/>
                  </a:ext>
                </a:extLst>
              </a:tr>
              <a:tr h="4983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 центр «Точка роста»                     в МОУ "Запрудненская гимназия"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59575180"/>
                  </a:ext>
                </a:extLst>
              </a:tr>
              <a:tr h="335321">
                <a:tc>
                  <a:txBody>
                    <a:bodyPr/>
                    <a:lstStyle/>
                    <a:p>
                      <a:pPr marL="457200" marR="0" lvl="1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территорий, прилегающих к зданиям муниципальных общеобразовательных организаций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Благоустроена территория </a:t>
                      </a:r>
                    </a:p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МОУ СОШ № 1 г. Талдома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  <a:tr h="10985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59,59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достигнут в связи с низким уровнем подготовки и выбором для сдачи ЕГЭ наиболее сложных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предметов (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математика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профильная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ИКТ) по которым сложно набрать  наиболее высокий балл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6244382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от трех до семи лет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20943459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37758629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Доступность дошкольного образования для детей в возрасте до 3-х лет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89639344"/>
                  </a:ext>
                </a:extLst>
              </a:tr>
              <a:tr h="7206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86718392"/>
                  </a:ext>
                </a:extLst>
              </a:tr>
              <a:tr h="542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51010975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лет, охваченных дополнительным образованием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05789071"/>
                  </a:ext>
                </a:extLst>
              </a:tr>
              <a:tr h="3649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образовательных организаций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показывающих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 результаты деятельности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14283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27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79" y="-64008"/>
            <a:ext cx="9893121" cy="79810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27977"/>
              </p:ext>
            </p:extLst>
          </p:nvPr>
        </p:nvGraphicFramePr>
        <p:xfrm>
          <a:off x="0" y="708336"/>
          <a:ext cx="9906000" cy="6190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7210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927176">
                  <a:extLst>
                    <a:ext uri="{9D8B030D-6E8A-4147-A177-3AD203B41FA5}">
                      <a16:colId xmlns:a16="http://schemas.microsoft.com/office/drawing/2014/main" xmlns="" val="69621615"/>
                    </a:ext>
                  </a:extLst>
                </a:gridCol>
                <a:gridCol w="1112781">
                  <a:extLst>
                    <a:ext uri="{9D8B030D-6E8A-4147-A177-3AD203B41FA5}">
                      <a16:colId xmlns:a16="http://schemas.microsoft.com/office/drawing/2014/main" xmlns="" val="415720220"/>
                    </a:ext>
                  </a:extLst>
                </a:gridCol>
                <a:gridCol w="1047393">
                  <a:extLst>
                    <a:ext uri="{9D8B030D-6E8A-4147-A177-3AD203B41FA5}">
                      <a16:colId xmlns:a16="http://schemas.microsoft.com/office/drawing/2014/main" xmlns="" val="2646614181"/>
                    </a:ext>
                  </a:extLst>
                </a:gridCol>
                <a:gridCol w="1070358">
                  <a:extLst>
                    <a:ext uri="{9D8B030D-6E8A-4147-A177-3AD203B41FA5}">
                      <a16:colId xmlns:a16="http://schemas.microsoft.com/office/drawing/2014/main" xmlns="" val="2485048255"/>
                    </a:ext>
                  </a:extLst>
                </a:gridCol>
                <a:gridCol w="1571082">
                  <a:extLst>
                    <a:ext uri="{9D8B030D-6E8A-4147-A177-3AD203B41FA5}">
                      <a16:colId xmlns:a16="http://schemas.microsoft.com/office/drawing/2014/main" xmlns="" val="3560033692"/>
                    </a:ext>
                  </a:extLst>
                </a:gridCol>
              </a:tblGrid>
              <a:tr h="727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179761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- 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увеличения показателя в связи с  тем, что нет заявок в ДОУ от родителей детей-инвалидов.                Все дети- инвалиды, родители которых подали заявление в ДОУ посещают детские сады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04274801"/>
                  </a:ext>
                </a:extLst>
              </a:tr>
              <a:tr h="7315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детей-инвалидов в возрасте от 5 до 18 лет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получающих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96240880"/>
                  </a:ext>
                </a:extLst>
              </a:tr>
              <a:tr h="9712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детей- инвалидов, которым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условия для получения качественного начального общего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основного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среднего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 образования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0503620"/>
                  </a:ext>
                </a:extLst>
              </a:tr>
              <a:tr h="89138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детей в возрасте от 5 до 18 лет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имеющих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 на получение дополнительного образования в рамках системы персонифицированного финансирования в общей численности детей в возрасте от 5 до 18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07937936"/>
                  </a:ext>
                </a:extLst>
              </a:tr>
              <a:tr h="103055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80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656437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74031"/>
              </p:ext>
            </p:extLst>
          </p:nvPr>
        </p:nvGraphicFramePr>
        <p:xfrm>
          <a:off x="1" y="576072"/>
          <a:ext cx="9905998" cy="6281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6092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24953">
                  <a:extLst>
                    <a:ext uri="{9D8B030D-6E8A-4147-A177-3AD203B41FA5}">
                      <a16:colId xmlns:a16="http://schemas.microsoft.com/office/drawing/2014/main" xmlns="" val="69621615"/>
                    </a:ext>
                  </a:extLst>
                </a:gridCol>
                <a:gridCol w="855802">
                  <a:extLst>
                    <a:ext uri="{9D8B030D-6E8A-4147-A177-3AD203B41FA5}">
                      <a16:colId xmlns:a16="http://schemas.microsoft.com/office/drawing/2014/main" xmlns="" val="1560444730"/>
                    </a:ext>
                  </a:extLst>
                </a:gridCol>
                <a:gridCol w="919756">
                  <a:extLst>
                    <a:ext uri="{9D8B030D-6E8A-4147-A177-3AD203B41FA5}">
                      <a16:colId xmlns:a16="http://schemas.microsoft.com/office/drawing/2014/main" xmlns="" val="1994956613"/>
                    </a:ext>
                  </a:extLst>
                </a:gridCol>
                <a:gridCol w="850619">
                  <a:extLst>
                    <a:ext uri="{9D8B030D-6E8A-4147-A177-3AD203B41FA5}">
                      <a16:colId xmlns:a16="http://schemas.microsoft.com/office/drawing/2014/main" xmlns="" val="3096885058"/>
                    </a:ext>
                  </a:extLst>
                </a:gridCol>
                <a:gridCol w="2088776">
                  <a:extLst>
                    <a:ext uri="{9D8B030D-6E8A-4147-A177-3AD203B41FA5}">
                      <a16:colId xmlns:a16="http://schemas.microsoft.com/office/drawing/2014/main" xmlns="" val="265188156"/>
                    </a:ext>
                  </a:extLst>
                </a:gridCol>
              </a:tblGrid>
              <a:tr h="981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9149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 "Социальная защита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4274801"/>
                  </a:ext>
                </a:extLst>
              </a:tr>
              <a:tr h="79169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73164926"/>
                  </a:ext>
                </a:extLst>
              </a:tr>
              <a:tr h="53229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Увеличение числа граждан старшего возраста, ведущих активный образ жизни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37969883"/>
                  </a:ext>
                </a:extLst>
              </a:tr>
              <a:tr h="105108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124,55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8387526"/>
                  </a:ext>
                </a:extLst>
              </a:tr>
              <a:tr h="79169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детей, охваченным отдыхом и оздоровление, в общей численности детей в возрасте от 7 до 15 лет,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69307877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СОНКО, которым оказана поддержка органами местного самоуправления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58837319"/>
                  </a:ext>
                </a:extLst>
              </a:tr>
              <a:tr h="114394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Доля доступных для инвалидов и других маломобильных групп населения муниципальных объектов инфраструктуры в общем количестве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муниципальных объектов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Выполнено с увеличением планового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07200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824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05999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31153"/>
              </p:ext>
            </p:extLst>
          </p:nvPr>
        </p:nvGraphicFramePr>
        <p:xfrm>
          <a:off x="-1" y="549724"/>
          <a:ext cx="9910917" cy="6308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4922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687871">
                  <a:extLst>
                    <a:ext uri="{9D8B030D-6E8A-4147-A177-3AD203B41FA5}">
                      <a16:colId xmlns:a16="http://schemas.microsoft.com/office/drawing/2014/main" xmlns="" val="69621615"/>
                    </a:ext>
                  </a:extLst>
                </a:gridCol>
                <a:gridCol w="889644">
                  <a:extLst>
                    <a:ext uri="{9D8B030D-6E8A-4147-A177-3AD203B41FA5}">
                      <a16:colId xmlns:a16="http://schemas.microsoft.com/office/drawing/2014/main" xmlns="" val="415720220"/>
                    </a:ext>
                  </a:extLst>
                </a:gridCol>
                <a:gridCol w="825444">
                  <a:extLst>
                    <a:ext uri="{9D8B030D-6E8A-4147-A177-3AD203B41FA5}">
                      <a16:colId xmlns:a16="http://schemas.microsoft.com/office/drawing/2014/main" xmlns="" val="2646614181"/>
                    </a:ext>
                  </a:extLst>
                </a:gridCol>
                <a:gridCol w="775746">
                  <a:extLst>
                    <a:ext uri="{9D8B030D-6E8A-4147-A177-3AD203B41FA5}">
                      <a16:colId xmlns:a16="http://schemas.microsoft.com/office/drawing/2014/main" xmlns="" val="2485048255"/>
                    </a:ext>
                  </a:extLst>
                </a:gridCol>
                <a:gridCol w="1917290"/>
              </a:tblGrid>
              <a:tr h="920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1404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 "Спорт"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  <a:tr h="9047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Талдомском городском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36674553"/>
                  </a:ext>
                </a:extLst>
              </a:tr>
              <a:tr h="6817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89629715"/>
                  </a:ext>
                </a:extLst>
              </a:tr>
              <a:tr h="5783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2765322"/>
                  </a:ext>
                </a:extLst>
              </a:tr>
              <a:tr h="80678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Талдомского городского округа,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169,81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84855150"/>
                  </a:ext>
                </a:extLst>
              </a:tr>
              <a:tr h="5783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89791722"/>
                  </a:ext>
                </a:extLst>
              </a:tr>
              <a:tr h="5783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граждан, систематически занимающихся физической культурой и спортом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117,13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22636568"/>
                  </a:ext>
                </a:extLst>
              </a:tr>
              <a:tr h="9452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281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776185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2023 год</a:t>
            </a:r>
            <a:endParaRPr lang="ru" sz="165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00836"/>
              </p:ext>
            </p:extLst>
          </p:nvPr>
        </p:nvGraphicFramePr>
        <p:xfrm>
          <a:off x="9833" y="721219"/>
          <a:ext cx="9896167" cy="3310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3379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37676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792321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683034">
                  <a:extLst>
                    <a:ext uri="{9D8B030D-6E8A-4147-A177-3AD203B41FA5}">
                      <a16:colId xmlns:a16="http://schemas.microsoft.com/office/drawing/2014/main" xmlns="" val="3621102098"/>
                    </a:ext>
                  </a:extLst>
                </a:gridCol>
                <a:gridCol w="830903">
                  <a:extLst>
                    <a:ext uri="{9D8B030D-6E8A-4147-A177-3AD203B41FA5}">
                      <a16:colId xmlns:a16="http://schemas.microsoft.com/office/drawing/2014/main" xmlns="" val="2779223635"/>
                    </a:ext>
                  </a:extLst>
                </a:gridCol>
                <a:gridCol w="2308854">
                  <a:extLst>
                    <a:ext uri="{9D8B030D-6E8A-4147-A177-3AD203B41FA5}">
                      <a16:colId xmlns:a16="http://schemas.microsoft.com/office/drawing/2014/main" xmlns="" val="4098297769"/>
                    </a:ext>
                  </a:extLst>
                </a:gridCol>
              </a:tblGrid>
              <a:tr h="851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45503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 "Развитие сельского хозяйства</a:t>
                      </a:r>
                      <a:r>
                        <a:rPr lang="ru-RU" sz="1800" b="1" i="1" u="none" strike="noStrike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0038527"/>
                  </a:ext>
                </a:extLst>
              </a:tr>
              <a:tr h="20030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производства продукции сельского хозяйства в хозяйствах всех категорий (в сопоставимых ценах) к предыдущему году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126,5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36674553"/>
                  </a:ext>
                </a:extLst>
              </a:tr>
            </a:tbl>
          </a:graphicData>
        </a:graphic>
      </p:graphicFrame>
      <p:sp>
        <p:nvSpPr>
          <p:cNvPr id="2" name="AutoShape 2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" y="4039437"/>
            <a:ext cx="9915832" cy="281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69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144" y="-82296"/>
            <a:ext cx="9929892" cy="81098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657191"/>
              </p:ext>
            </p:extLst>
          </p:nvPr>
        </p:nvGraphicFramePr>
        <p:xfrm>
          <a:off x="0" y="740663"/>
          <a:ext cx="9905999" cy="368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8410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51611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948968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985783">
                  <a:extLst>
                    <a:ext uri="{9D8B030D-6E8A-4147-A177-3AD203B41FA5}">
                      <a16:colId xmlns:a16="http://schemas.microsoft.com/office/drawing/2014/main" xmlns="" val="1684500840"/>
                    </a:ext>
                  </a:extLst>
                </a:gridCol>
                <a:gridCol w="960196">
                  <a:extLst>
                    <a:ext uri="{9D8B030D-6E8A-4147-A177-3AD203B41FA5}">
                      <a16:colId xmlns:a16="http://schemas.microsoft.com/office/drawing/2014/main" xmlns="" val="2477972078"/>
                    </a:ext>
                  </a:extLst>
                </a:gridCol>
                <a:gridCol w="1991031"/>
              </a:tblGrid>
              <a:tr h="1010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8109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 "Экология и окружающая среда</a:t>
                      </a:r>
                      <a:r>
                        <a:rPr lang="ru-RU" sz="18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0">
                          <a:srgbClr val="FDFFE7"/>
                        </a:gs>
                        <a:gs pos="91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21918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ликвидированных наиболее опасных объектов накопленного вреда окружающей среде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9764801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Численность населения, качество жизни которого улучшится в связи с ликвидацией и рекультивацией объектов накопленного вреда окружающей среде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830378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38" y="4424516"/>
            <a:ext cx="4866861" cy="24334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516"/>
            <a:ext cx="5039138" cy="24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823757"/>
              </p:ext>
            </p:extLst>
          </p:nvPr>
        </p:nvGraphicFramePr>
        <p:xfrm>
          <a:off x="1" y="773902"/>
          <a:ext cx="9905999" cy="6148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822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80961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720640">
                  <a:extLst>
                    <a:ext uri="{9D8B030D-6E8A-4147-A177-3AD203B41FA5}">
                      <a16:colId xmlns:a16="http://schemas.microsoft.com/office/drawing/2014/main" xmlns="" val="538750882"/>
                    </a:ext>
                  </a:extLst>
                </a:gridCol>
                <a:gridCol w="860765">
                  <a:extLst>
                    <a:ext uri="{9D8B030D-6E8A-4147-A177-3AD203B41FA5}">
                      <a16:colId xmlns:a16="http://schemas.microsoft.com/office/drawing/2014/main" xmlns="" val="2410207734"/>
                    </a:ext>
                  </a:extLst>
                </a:gridCol>
                <a:gridCol w="1037269">
                  <a:extLst>
                    <a:ext uri="{9D8B030D-6E8A-4147-A177-3AD203B41FA5}">
                      <a16:colId xmlns:a16="http://schemas.microsoft.com/office/drawing/2014/main" xmlns="" val="3357056818"/>
                    </a:ext>
                  </a:extLst>
                </a:gridCol>
                <a:gridCol w="1902542"/>
              </a:tblGrid>
              <a:tr h="7815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1264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 "Безопасность и обеспечение безопасности жизнедеятельности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4125778"/>
                  </a:ext>
                </a:extLst>
              </a:tr>
              <a:tr h="3903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кладбищ, соответствующих требованиям Регионального стандарта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63867120"/>
                  </a:ext>
                </a:extLst>
              </a:tr>
              <a:tr h="9277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5% ежегодно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73073847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общего количества преступлений, совершенных на территории муниципального образования, не менее чем на 3% ежегодно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20762340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83536207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87518308"/>
                  </a:ext>
                </a:extLst>
              </a:tr>
              <a:tr h="92776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34090192"/>
                  </a:ext>
                </a:extLst>
              </a:tr>
              <a:tr h="48586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средствами индивидуальной защиты, медицинскими средствами индивидуальной защиты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97703916"/>
                  </a:ext>
                </a:extLst>
              </a:tr>
              <a:tr h="58051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16845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100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100584"/>
            <a:ext cx="9906000" cy="84755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486289"/>
              </p:ext>
            </p:extLst>
          </p:nvPr>
        </p:nvGraphicFramePr>
        <p:xfrm>
          <a:off x="1" y="755375"/>
          <a:ext cx="9881417" cy="6102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9928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33866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993094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952970">
                  <a:extLst>
                    <a:ext uri="{9D8B030D-6E8A-4147-A177-3AD203B41FA5}">
                      <a16:colId xmlns:a16="http://schemas.microsoft.com/office/drawing/2014/main" xmlns="" val="3621102098"/>
                    </a:ext>
                  </a:extLst>
                </a:gridCol>
                <a:gridCol w="782438">
                  <a:extLst>
                    <a:ext uri="{9D8B030D-6E8A-4147-A177-3AD203B41FA5}">
                      <a16:colId xmlns:a16="http://schemas.microsoft.com/office/drawing/2014/main" xmlns="" val="2779223635"/>
                    </a:ext>
                  </a:extLst>
                </a:gridCol>
                <a:gridCol w="2099121">
                  <a:extLst>
                    <a:ext uri="{9D8B030D-6E8A-4147-A177-3AD203B41FA5}">
                      <a16:colId xmlns:a16="http://schemas.microsoft.com/office/drawing/2014/main" xmlns="" val="213218922"/>
                    </a:ext>
                  </a:extLst>
                </a:gridCol>
              </a:tblGrid>
              <a:tr h="709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132271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оповещения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31795469"/>
                  </a:ext>
                </a:extLst>
              </a:tr>
              <a:tr h="91805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защитными сооружениями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67542526"/>
                  </a:ext>
                </a:extLst>
              </a:tr>
              <a:tr h="93763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Снижение числа погибших при пожарах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221448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уровня безопасности людей на водных объектах, расположенных на территории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297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91440"/>
            <a:ext cx="9920747" cy="86868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195108"/>
              </p:ext>
            </p:extLst>
          </p:nvPr>
        </p:nvGraphicFramePr>
        <p:xfrm>
          <a:off x="1" y="653143"/>
          <a:ext cx="9906000" cy="6232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140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70553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721937">
                  <a:extLst>
                    <a:ext uri="{9D8B030D-6E8A-4147-A177-3AD203B41FA5}">
                      <a16:colId xmlns:a16="http://schemas.microsoft.com/office/drawing/2014/main" xmlns="" val="1148899813"/>
                    </a:ext>
                  </a:extLst>
                </a:gridCol>
                <a:gridCol w="762047">
                  <a:extLst>
                    <a:ext uri="{9D8B030D-6E8A-4147-A177-3AD203B41FA5}">
                      <a16:colId xmlns:a16="http://schemas.microsoft.com/office/drawing/2014/main" xmlns="" val="3621102098"/>
                    </a:ext>
                  </a:extLst>
                </a:gridCol>
                <a:gridCol w="873909"/>
                <a:gridCol w="2376153"/>
              </a:tblGrid>
              <a:tr h="687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8215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 "Жилище</a:t>
                      </a:r>
                      <a:r>
                        <a:rPr lang="ru-RU" sz="18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8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FFFFCC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1795469"/>
                  </a:ext>
                </a:extLst>
              </a:tr>
              <a:tr h="5548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Объем жилищного строительства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миллион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134,15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4165104"/>
                  </a:ext>
                </a:extLst>
              </a:tr>
              <a:tr h="1551599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64,22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Невыполнение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показателей связано с продлением Дачной амнистии до 01 марта 2026г.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67542526"/>
                  </a:ext>
                </a:extLst>
              </a:tr>
              <a:tr h="373055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918434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4309769"/>
                  </a:ext>
                </a:extLst>
              </a:tr>
              <a:tr h="736641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2023 году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не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запланированы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0219185"/>
                  </a:ext>
                </a:extLst>
              </a:tr>
              <a:tr h="1100227">
                <a:tc>
                  <a:txBody>
                    <a:bodyPr/>
                    <a:lstStyle/>
                    <a:p>
                      <a:pPr lvl="1"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случаев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выполнен на 20%,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связи с проведением ремонтных работ в жилых помещениях, предназначенных очередникам перенесено на 2024 год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9764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74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3FBFE"/>
            </a:gs>
            <a:gs pos="100000">
              <a:schemeClr val="accent1">
                <a:lumMod val="20000"/>
                <a:lumOff val="80000"/>
              </a:schemeClr>
            </a:gs>
            <a:gs pos="4000">
              <a:srgbClr val="FDFFE7"/>
            </a:gs>
            <a:gs pos="7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8872"/>
            <a:ext cx="9906001" cy="6976872"/>
          </a:xfrm>
          <a:prstGeom prst="rect">
            <a:avLst/>
          </a:prstGeom>
          <a:gradFill flip="none" rotWithShape="1">
            <a:gsLst>
              <a:gs pos="81000">
                <a:schemeClr val="accent1">
                  <a:lumMod val="20000"/>
                  <a:lumOff val="80000"/>
                </a:schemeClr>
              </a:gs>
              <a:gs pos="21000">
                <a:srgbClr val="FFFDDD"/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246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06000" cy="92315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500843"/>
              </p:ext>
            </p:extLst>
          </p:nvPr>
        </p:nvGraphicFramePr>
        <p:xfrm>
          <a:off x="2" y="842735"/>
          <a:ext cx="9905998" cy="6015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816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942558">
                  <a:extLst>
                    <a:ext uri="{9D8B030D-6E8A-4147-A177-3AD203B41FA5}">
                      <a16:colId xmlns:a16="http://schemas.microsoft.com/office/drawing/2014/main" xmlns="" val="1479825682"/>
                    </a:ext>
                  </a:extLst>
                </a:gridCol>
                <a:gridCol w="907344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849567">
                  <a:extLst>
                    <a:ext uri="{9D8B030D-6E8A-4147-A177-3AD203B41FA5}">
                      <a16:colId xmlns:a16="http://schemas.microsoft.com/office/drawing/2014/main" xmlns="" val="3689609956"/>
                    </a:ext>
                  </a:extLst>
                </a:gridCol>
                <a:gridCol w="1047142">
                  <a:extLst>
                    <a:ext uri="{9D8B030D-6E8A-4147-A177-3AD203B41FA5}">
                      <a16:colId xmlns:a16="http://schemas.microsoft.com/office/drawing/2014/main" xmlns="" val="8334386"/>
                    </a:ext>
                  </a:extLst>
                </a:gridCol>
                <a:gridCol w="2151226">
                  <a:extLst>
                    <a:ext uri="{9D8B030D-6E8A-4147-A177-3AD203B41FA5}">
                      <a16:colId xmlns:a16="http://schemas.microsoft.com/office/drawing/2014/main" xmlns="" val="1654590127"/>
                    </a:ext>
                  </a:extLst>
                </a:gridCol>
              </a:tblGrid>
              <a:tr h="1078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60760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"Развитие инженерной инфраструктуры и энергоэффективности"</a:t>
                      </a:r>
                    </a:p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1795469"/>
                  </a:ext>
                </a:extLst>
              </a:tr>
              <a:tr h="10694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актуализированных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схем теплоснабжения, водоснабжения и водоотведения, программ комплексного развития систем коммунальной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инфраструктуры Талдомского городского округа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4165104"/>
                  </a:ext>
                </a:extLst>
              </a:tr>
              <a:tr h="80555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67542526"/>
                  </a:ext>
                </a:extLst>
              </a:tr>
              <a:tr h="10694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97453587"/>
                  </a:ext>
                </a:extLst>
              </a:tr>
              <a:tr h="8751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50969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109,34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94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832" y="-64008"/>
            <a:ext cx="9915832" cy="86249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1000">
                <a:srgbClr val="FDFFE7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28811"/>
              </p:ext>
            </p:extLst>
          </p:nvPr>
        </p:nvGraphicFramePr>
        <p:xfrm>
          <a:off x="2" y="783598"/>
          <a:ext cx="9905997" cy="6217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73246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82317">
                  <a:extLst>
                    <a:ext uri="{9D8B030D-6E8A-4147-A177-3AD203B41FA5}">
                      <a16:colId xmlns:a16="http://schemas.microsoft.com/office/drawing/2014/main" xmlns="" val="2395999100"/>
                    </a:ext>
                  </a:extLst>
                </a:gridCol>
                <a:gridCol w="799716">
                  <a:extLst>
                    <a:ext uri="{9D8B030D-6E8A-4147-A177-3AD203B41FA5}">
                      <a16:colId xmlns:a16="http://schemas.microsoft.com/office/drawing/2014/main" xmlns="" val="1214407083"/>
                    </a:ext>
                  </a:extLst>
                </a:gridCol>
                <a:gridCol w="1023946">
                  <a:extLst>
                    <a:ext uri="{9D8B030D-6E8A-4147-A177-3AD203B41FA5}">
                      <a16:colId xmlns:a16="http://schemas.microsoft.com/office/drawing/2014/main" xmlns="" val="3782155230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xmlns="" val="3393740699"/>
                    </a:ext>
                  </a:extLst>
                </a:gridCol>
                <a:gridCol w="1971366">
                  <a:extLst>
                    <a:ext uri="{9D8B030D-6E8A-4147-A177-3AD203B41FA5}">
                      <a16:colId xmlns:a16="http://schemas.microsoft.com/office/drawing/2014/main" xmlns="" val="3775723377"/>
                    </a:ext>
                  </a:extLst>
                </a:gridCol>
              </a:tblGrid>
              <a:tr h="736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0226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"Предпринимательство</a:t>
                      </a:r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1795469"/>
                  </a:ext>
                </a:extLst>
              </a:tr>
              <a:tr h="51230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среднемесячной заработной платы работников организаций, не относящихся к субъектам малого предпринимательства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66244881"/>
                  </a:ext>
                </a:extLst>
              </a:tr>
              <a:tr h="2048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рабочих мест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26483961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Объем инвестиций, привлеченных в основной капитал (без учета бюджетных инвестиций), на душу населения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174,30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92302018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Индекс совокупной результативности реализации мероприятий, направленных на развитие конкуренции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0923297"/>
                  </a:ext>
                </a:extLst>
              </a:tr>
              <a:tr h="7891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83511161"/>
                  </a:ext>
                </a:extLst>
              </a:tr>
              <a:tr h="344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Число субъектов МСП в расчете на 10 тыс. человек населения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13321127"/>
                  </a:ext>
                </a:extLst>
              </a:tr>
              <a:tr h="344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вновь созданных субъектов малого и среднего бизнеса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55825206"/>
                  </a:ext>
                </a:extLst>
              </a:tr>
              <a:tr h="59438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площадью торговых объектов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м. /на 1000 жителей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76955836"/>
                  </a:ext>
                </a:extLst>
              </a:tr>
              <a:tr h="59438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общественного питания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мест /на 1000 жите­лей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58924013"/>
                  </a:ext>
                </a:extLst>
              </a:tr>
              <a:tr h="59438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Обеспеченность населения предприятиями бытового обслуживания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65089634"/>
                  </a:ext>
                </a:extLst>
              </a:tr>
              <a:tr h="3996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по вопросу защиты прав потребителей от общего количества поступивших обращений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61779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064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1440"/>
            <a:ext cx="9906000" cy="73748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902744"/>
              </p:ext>
            </p:extLst>
          </p:nvPr>
        </p:nvGraphicFramePr>
        <p:xfrm>
          <a:off x="-1" y="372557"/>
          <a:ext cx="9901085" cy="6485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77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48688"/>
                <a:gridCol w="788617"/>
                <a:gridCol w="748688"/>
                <a:gridCol w="794218"/>
                <a:gridCol w="3628103"/>
              </a:tblGrid>
              <a:tr h="703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8843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"Управление имуществом и муниципальными финансами"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0138624"/>
                  </a:ext>
                </a:extLst>
              </a:tr>
              <a:tr h="93887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земельные участки, государственная собственность на которые не разграничена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проводится  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претензионно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исковая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43003282"/>
                  </a:ext>
                </a:extLst>
              </a:tr>
              <a:tr h="16608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взысканию задолженности по арендной плате за муниципальное имущество и землю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и арендной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плате за муниципальное имущество и землю, согласно утвержденной методике является необходимость проведения судебных мероприятий по взысканию задолженности. В 2023 году не было оснований для обращения в суд, с целью взыскания задолженности за арендную плату муниципального имущества и землю, в связи с тем, что задолженности по заключенным договорам аренды были урегулированы в досудебном порядке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30980701"/>
                  </a:ext>
                </a:extLst>
              </a:tr>
              <a:tr h="93887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174,00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44376015"/>
                  </a:ext>
                </a:extLst>
              </a:tr>
              <a:tr h="7530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Поступления доходов в бюджет муниципального образования от распоряжения муниципальным имуществом и землей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7427020"/>
                  </a:ext>
                </a:extLst>
              </a:tr>
              <a:tr h="120214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Предоставление земельных участков многодетным семьям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 отказываются от предложенных вариантов в надежде на дальнейшее предложение участков в более удобном для семьи местоположении. В 2024-2025 годах будет сформирован массив вблизи города Талдом для выделения многодетным семьям земельных участков, что позволит добиться 100% 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результатов в обеспечении многодетных семей земельными участками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53286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601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76980"/>
            <a:ext cx="9901084" cy="82302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921032"/>
              </p:ext>
            </p:extLst>
          </p:nvPr>
        </p:nvGraphicFramePr>
        <p:xfrm>
          <a:off x="-1" y="421949"/>
          <a:ext cx="9906002" cy="6436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2771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48688"/>
                <a:gridCol w="788617"/>
                <a:gridCol w="748688"/>
                <a:gridCol w="804050"/>
                <a:gridCol w="3623188"/>
              </a:tblGrid>
              <a:tr h="849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5824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"Управление имуществом и муниципальными финансами"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0138624"/>
                  </a:ext>
                </a:extLst>
              </a:tr>
              <a:tr h="12110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Проверка использования земель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Несоответствие расчетного </a:t>
                      </a:r>
                      <a:r>
                        <a:rPr lang="ru-RU" sz="108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количества </a:t>
                      </a: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инспекторов муниципального земельного контроля </a:t>
                      </a:r>
                      <a:r>
                        <a:rPr lang="ru-RU" sz="108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2023году ежегодному плану Министерства имущественных отношений Московской области выездных обследований земельных участков, в связи с ежегодным</a:t>
                      </a:r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увеличением плана выездных обследований земельных участков</a:t>
                      </a:r>
                      <a:endParaRPr lang="ru-RU" sz="10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32885790"/>
                  </a:ext>
                </a:extLst>
              </a:tr>
              <a:tr h="141092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объектов недвижимого имущества, поставленных на ГКУ по результатам МЗК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Несоответствие расчетного количества инспекторов муниципального</a:t>
                      </a:r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земельного контроля в 2023 году </a:t>
                      </a: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Министерства имущественных отношений Московской области выездных обследований земельных участков, </a:t>
                      </a:r>
                    </a:p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связи с ежегодным</a:t>
                      </a:r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увеличением плана выездных обследований земельных участков</a:t>
                      </a:r>
                      <a:endParaRPr lang="ru-RU" sz="108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08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89097687"/>
                  </a:ext>
                </a:extLst>
              </a:tr>
              <a:tr h="344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Прирост земельного налога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80128635"/>
                  </a:ext>
                </a:extLst>
              </a:tr>
              <a:tr h="112216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40,70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Аукционы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назначаются по заявлениям заинтересованных лиц, за 4 квартал было мало обращений субъектов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45777619"/>
                  </a:ext>
                </a:extLst>
              </a:tr>
              <a:tr h="113972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Эффективность работы по расторжению договоров аренды земельных участков и размещению земельных участков на Едином инвестиционном портале предпринимателей Московской области 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арендаторами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56308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684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06000" cy="85876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61161"/>
              </p:ext>
            </p:extLst>
          </p:nvPr>
        </p:nvGraphicFramePr>
        <p:xfrm>
          <a:off x="2" y="773912"/>
          <a:ext cx="9905998" cy="60840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8432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73325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983639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1024596">
                  <a:extLst>
                    <a:ext uri="{9D8B030D-6E8A-4147-A177-3AD203B41FA5}">
                      <a16:colId xmlns:a16="http://schemas.microsoft.com/office/drawing/2014/main" xmlns="" val="3621102098"/>
                    </a:ext>
                  </a:extLst>
                </a:gridCol>
                <a:gridCol w="1039750">
                  <a:extLst>
                    <a:ext uri="{9D8B030D-6E8A-4147-A177-3AD203B41FA5}">
                      <a16:colId xmlns:a16="http://schemas.microsoft.com/office/drawing/2014/main" xmlns="" val="2469465153"/>
                    </a:ext>
                  </a:extLst>
                </a:gridCol>
                <a:gridCol w="2736256">
                  <a:extLst>
                    <a:ext uri="{9D8B030D-6E8A-4147-A177-3AD203B41FA5}">
                      <a16:colId xmlns:a16="http://schemas.microsoft.com/office/drawing/2014/main" xmlns="" val="1248750673"/>
                    </a:ext>
                  </a:extLst>
                </a:gridCol>
              </a:tblGrid>
              <a:tr h="1115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10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невыполнения  плановых </a:t>
                      </a:r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56451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56451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Информирование населения в средствах массовой информации и социальных сетях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30768511"/>
                  </a:ext>
                </a:extLst>
              </a:tr>
              <a:tr h="67647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молодежи, задействованной в мероприятиях по вовлечению в творческую деятельность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84299759"/>
                  </a:ext>
                </a:extLst>
              </a:tr>
              <a:tr h="13036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Наличие незаконных рекламных конструкций, установленных на территории муниципального образования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7115187"/>
                  </a:ext>
                </a:extLst>
              </a:tr>
              <a:tr h="18592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Общая численность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Талдомского городского округа,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вовлеченных центрами (сообществами, объединениями) поддержки добровольчества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66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309" y="-18288"/>
            <a:ext cx="9929309" cy="83586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816311"/>
              </p:ext>
            </p:extLst>
          </p:nvPr>
        </p:nvGraphicFramePr>
        <p:xfrm>
          <a:off x="-9832" y="773914"/>
          <a:ext cx="9915832" cy="6084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2357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71289">
                  <a:extLst>
                    <a:ext uri="{9D8B030D-6E8A-4147-A177-3AD203B41FA5}">
                      <a16:colId xmlns:a16="http://schemas.microsoft.com/office/drawing/2014/main" xmlns="" val="729694312"/>
                    </a:ext>
                  </a:extLst>
                </a:gridCol>
                <a:gridCol w="1091205">
                  <a:extLst>
                    <a:ext uri="{9D8B030D-6E8A-4147-A177-3AD203B41FA5}">
                      <a16:colId xmlns:a16="http://schemas.microsoft.com/office/drawing/2014/main" xmlns="" val="4294604456"/>
                    </a:ext>
                  </a:extLst>
                </a:gridCol>
                <a:gridCol w="974344">
                  <a:extLst>
                    <a:ext uri="{9D8B030D-6E8A-4147-A177-3AD203B41FA5}">
                      <a16:colId xmlns:a16="http://schemas.microsoft.com/office/drawing/2014/main" xmlns="" val="1109879884"/>
                    </a:ext>
                  </a:extLst>
                </a:gridCol>
                <a:gridCol w="984600">
                  <a:extLst>
                    <a:ext uri="{9D8B030D-6E8A-4147-A177-3AD203B41FA5}">
                      <a16:colId xmlns:a16="http://schemas.microsoft.com/office/drawing/2014/main" xmlns="" val="1120432337"/>
                    </a:ext>
                  </a:extLst>
                </a:gridCol>
                <a:gridCol w="2822037">
                  <a:extLst>
                    <a:ext uri="{9D8B030D-6E8A-4147-A177-3AD203B41FA5}">
                      <a16:colId xmlns:a16="http://schemas.microsoft.com/office/drawing/2014/main" xmlns="" val="2094042868"/>
                    </a:ext>
                  </a:extLst>
                </a:gridCol>
              </a:tblGrid>
              <a:tr h="995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значение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 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90017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"Развитие и функционирование дорожно-транспортного комплекса"</a:t>
                      </a:r>
                    </a:p>
                    <a:p>
                      <a:pPr algn="ctr" fontAlgn="ctr"/>
                      <a:r>
                        <a:rPr lang="ru-RU" sz="1800" b="0" i="0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115650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30768511"/>
                  </a:ext>
                </a:extLst>
              </a:tr>
              <a:tr h="143079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Проводятся работы по снижению ДТП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84299759"/>
                  </a:ext>
                </a:extLst>
              </a:tr>
              <a:tr h="80035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7115187"/>
                  </a:ext>
                </a:extLst>
              </a:tr>
              <a:tr h="80035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Площадь отремонтированных (капитально отремонтированных) автомобильных дорог к сельским населенным пунктам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квадратныйметр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118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75985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50662"/>
              </p:ext>
            </p:extLst>
          </p:nvPr>
        </p:nvGraphicFramePr>
        <p:xfrm>
          <a:off x="0" y="691425"/>
          <a:ext cx="9906000" cy="62088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0149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660479">
                  <a:extLst>
                    <a:ext uri="{9D8B030D-6E8A-4147-A177-3AD203B41FA5}">
                      <a16:colId xmlns:a16="http://schemas.microsoft.com/office/drawing/2014/main" xmlns="" val="3751466825"/>
                    </a:ext>
                  </a:extLst>
                </a:gridCol>
                <a:gridCol w="859528">
                  <a:extLst>
                    <a:ext uri="{9D8B030D-6E8A-4147-A177-3AD203B41FA5}">
                      <a16:colId xmlns:a16="http://schemas.microsoft.com/office/drawing/2014/main" xmlns="" val="611140758"/>
                    </a:ext>
                  </a:extLst>
                </a:gridCol>
                <a:gridCol w="954041">
                  <a:extLst>
                    <a:ext uri="{9D8B030D-6E8A-4147-A177-3AD203B41FA5}">
                      <a16:colId xmlns:a16="http://schemas.microsoft.com/office/drawing/2014/main" xmlns="" val="3427963009"/>
                    </a:ext>
                  </a:extLst>
                </a:gridCol>
                <a:gridCol w="869093">
                  <a:extLst>
                    <a:ext uri="{9D8B030D-6E8A-4147-A177-3AD203B41FA5}">
                      <a16:colId xmlns:a16="http://schemas.microsoft.com/office/drawing/2014/main" xmlns="" val="3089485361"/>
                    </a:ext>
                  </a:extLst>
                </a:gridCol>
                <a:gridCol w="1892710"/>
              </a:tblGrid>
              <a:tr h="535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7404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"Цифровое муниципальное образование"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1971734"/>
                  </a:ext>
                </a:extLst>
              </a:tr>
              <a:tr h="7154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07725526"/>
                  </a:ext>
                </a:extLst>
              </a:tr>
              <a:tr h="53889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Стоимостная доля закупаемого и (или) арендуемого ОМСУ муниципального образования Московской области отечественного программного обеспечения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13923847"/>
                  </a:ext>
                </a:extLst>
              </a:tr>
              <a:tr h="14217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38594054"/>
                  </a:ext>
                </a:extLst>
              </a:tr>
              <a:tr h="53889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308974252"/>
                  </a:ext>
                </a:extLst>
              </a:tr>
              <a:tr h="53889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электронного юридически значимого документооборота в органах местного самоуправления и подведомственных им учреждениях в Московской области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65087600"/>
                  </a:ext>
                </a:extLst>
              </a:tr>
              <a:tr h="7154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41372386"/>
                  </a:ext>
                </a:extLst>
              </a:tr>
              <a:tr h="7154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32244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929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79849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FFDDD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7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7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7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103345"/>
              </p:ext>
            </p:extLst>
          </p:nvPr>
        </p:nvGraphicFramePr>
        <p:xfrm>
          <a:off x="0" y="773912"/>
          <a:ext cx="9910916" cy="6084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0603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662740">
                  <a:extLst>
                    <a:ext uri="{9D8B030D-6E8A-4147-A177-3AD203B41FA5}">
                      <a16:colId xmlns:a16="http://schemas.microsoft.com/office/drawing/2014/main" xmlns="" val="3751466825"/>
                    </a:ext>
                  </a:extLst>
                </a:gridCol>
                <a:gridCol w="862470">
                  <a:extLst>
                    <a:ext uri="{9D8B030D-6E8A-4147-A177-3AD203B41FA5}">
                      <a16:colId xmlns:a16="http://schemas.microsoft.com/office/drawing/2014/main" xmlns="" val="611140758"/>
                    </a:ext>
                  </a:extLst>
                </a:gridCol>
                <a:gridCol w="864910">
                  <a:extLst>
                    <a:ext uri="{9D8B030D-6E8A-4147-A177-3AD203B41FA5}">
                      <a16:colId xmlns:a16="http://schemas.microsoft.com/office/drawing/2014/main" xmlns="" val="3427963009"/>
                    </a:ext>
                  </a:extLst>
                </a:gridCol>
                <a:gridCol w="853238">
                  <a:extLst>
                    <a:ext uri="{9D8B030D-6E8A-4147-A177-3AD203B41FA5}">
                      <a16:colId xmlns:a16="http://schemas.microsoft.com/office/drawing/2014/main" xmlns="" val="2909830292"/>
                    </a:ext>
                  </a:extLst>
                </a:gridCol>
                <a:gridCol w="1936955">
                  <a:extLst>
                    <a:ext uri="{9D8B030D-6E8A-4147-A177-3AD203B41FA5}">
                      <a16:colId xmlns:a16="http://schemas.microsoft.com/office/drawing/2014/main" xmlns="" val="4067997292"/>
                    </a:ext>
                  </a:extLst>
                </a:gridCol>
              </a:tblGrid>
              <a:tr h="1037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107683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Быстро/качественно решаем - Доля сообщений, отправленных на портал «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достигнут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51965065"/>
                  </a:ext>
                </a:extLst>
              </a:tr>
              <a:tr h="77541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Образовательные организации обеспечены материально-технической базой для внедрения цифровой образовательной среды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77392499"/>
                  </a:ext>
                </a:extLst>
              </a:tr>
              <a:tr h="71688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удовлетворенности граждан качеством предоставления государственных и муниципальных услуг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28145167"/>
                  </a:ext>
                </a:extLst>
              </a:tr>
              <a:tr h="9882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6135487"/>
                  </a:ext>
                </a:extLst>
              </a:tr>
              <a:tr h="7446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2187742"/>
                  </a:ext>
                </a:extLst>
              </a:tr>
              <a:tr h="7446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84819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273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2000">
              <a:srgbClr val="FFFF00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79447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498678"/>
              </p:ext>
            </p:extLst>
          </p:nvPr>
        </p:nvGraphicFramePr>
        <p:xfrm>
          <a:off x="2" y="613656"/>
          <a:ext cx="9976337" cy="6244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5374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775390"/>
                <a:gridCol w="840097"/>
                <a:gridCol w="771897"/>
                <a:gridCol w="718303"/>
                <a:gridCol w="2065276"/>
              </a:tblGrid>
              <a:tr h="6957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28536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"Архитектура и градостроительство"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965065"/>
                  </a:ext>
                </a:extLst>
              </a:tr>
              <a:tr h="38199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77392499"/>
                  </a:ext>
                </a:extLst>
              </a:tr>
              <a:tr h="85225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136,09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28145167"/>
                  </a:ext>
                </a:extLst>
              </a:tr>
              <a:tr h="34664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округа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86135487"/>
                  </a:ext>
                </a:extLst>
              </a:tr>
              <a:tr h="285360">
                <a:tc gridSpan="6">
                  <a:txBody>
                    <a:bodyPr/>
                    <a:lstStyle/>
                    <a:p>
                      <a:pPr lvl="1" algn="ctr" fontAlgn="ctr"/>
                      <a:r>
                        <a:rPr lang="ru-RU" sz="18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"Формирование современной комфортной городской среды"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0768511"/>
                  </a:ext>
                </a:extLst>
              </a:tr>
              <a:tr h="2853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созданных и отремонтированных пешеходных коммуникаций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68807651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общественных территорий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17778478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замененных </a:t>
                      </a:r>
                      <a:r>
                        <a:rPr lang="ru-RU" sz="107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была произведена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рамках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выделенного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11998034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шкафов управления наружным освещением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произведена в рамках выделенного финансирования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8842239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92264964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Замена детских игровых площадок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48108038"/>
                  </a:ext>
                </a:extLst>
              </a:tr>
              <a:tr h="19343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установленных детских, игровых площадок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5158677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освещенности территорий общественного пользования в пределах городской черты на конец года, не менее 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41373754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Уровень освещенности территорий общественного пользования вне пределов городской черты на конец </a:t>
                      </a:r>
                      <a:r>
                        <a:rPr lang="ru-RU" sz="107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7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19516476"/>
                  </a:ext>
                </a:extLst>
              </a:tr>
              <a:tr h="36531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 за счет бюджетных средств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59084237"/>
                  </a:ext>
                </a:extLst>
              </a:tr>
              <a:tr h="2853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81705832"/>
                  </a:ext>
                </a:extLst>
              </a:tr>
              <a:tr h="3374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7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Количество благоустроенных дворовых территорий за счет средств муниципального образования Московской области</a:t>
                      </a:r>
                      <a:endParaRPr lang="ru-RU" sz="107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31277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248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7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06000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</a:t>
            </a:r>
            <a:r>
              <a:rPr lang="ru" sz="16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6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104016"/>
              </p:ext>
            </p:extLst>
          </p:nvPr>
        </p:nvGraphicFramePr>
        <p:xfrm>
          <a:off x="-1" y="781052"/>
          <a:ext cx="9906000" cy="6076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81833">
                  <a:extLst>
                    <a:ext uri="{9D8B030D-6E8A-4147-A177-3AD203B41FA5}">
                      <a16:colId xmlns:a16="http://schemas.microsoft.com/office/drawing/2014/main" xmlns="" val="3639203142"/>
                    </a:ext>
                  </a:extLst>
                </a:gridCol>
                <a:gridCol w="894736"/>
                <a:gridCol w="776748"/>
                <a:gridCol w="816078"/>
                <a:gridCol w="845574"/>
                <a:gridCol w="1991031"/>
              </a:tblGrid>
              <a:tr h="879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невыполнения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173263"/>
                  </a:ext>
                </a:extLst>
              </a:tr>
              <a:tr h="382961">
                <a:tc gridSpan="6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193869"/>
                  </a:ext>
                </a:extLst>
              </a:tr>
              <a:tr h="49872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 "Переселение граждан из аварийного жилищного фонда"</a:t>
                      </a:r>
                    </a:p>
                    <a:p>
                      <a:pPr algn="l" fontAlgn="ctr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44000">
                          <a:srgbClr val="FDFFE7"/>
                        </a:gs>
                        <a:gs pos="97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5548603"/>
                  </a:ext>
                </a:extLst>
              </a:tr>
              <a:tr h="89343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квадратных метров расселенного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частично перенесены на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77470034"/>
                  </a:ext>
                </a:extLst>
              </a:tr>
              <a:tr h="91242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граждан, расселенных из аварийного жилищного фонда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частично перенесены на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48837147"/>
                  </a:ext>
                </a:extLst>
              </a:tr>
              <a:tr h="1152105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граждан, расселенных из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году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запланированы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56158577"/>
                  </a:ext>
                </a:extLst>
              </a:tr>
              <a:tr h="135793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Количество квадратных метров непригодного для проживания жилищного фонда, признанного аварийными до 01.01.2017 года, расселенного по Подпрограмме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году 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запланированы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7566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647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FFFFCC"/>
            </a:gs>
            <a:gs pos="100000">
              <a:srgbClr val="F3FBFE"/>
            </a:gs>
            <a:gs pos="33000">
              <a:schemeClr val="bg1"/>
            </a:gs>
            <a:gs pos="76617">
              <a:schemeClr val="accent1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68825" y="3333156"/>
            <a:ext cx="2062295" cy="3449482"/>
          </a:xfrm>
          <a:prstGeom prst="snip2Same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доходов граждан и организаций, которые они обязаны заплатить государству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/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лиц, налог на имущество физических лиц, земельный налог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др.)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усеченными соседними углами 5"/>
          <p:cNvSpPr/>
          <p:nvPr/>
        </p:nvSpPr>
        <p:spPr>
          <a:xfrm flipH="1">
            <a:off x="2201117" y="3359019"/>
            <a:ext cx="1667470" cy="3423619"/>
          </a:xfrm>
          <a:prstGeom prst="snip2Same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1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платежи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пользование имуществом, платежи в виде штрафов, санкций за нарушение законодательства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1017" y="475488"/>
            <a:ext cx="2066543" cy="1495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усеченными соседними углами 8"/>
          <p:cNvSpPr/>
          <p:nvPr/>
        </p:nvSpPr>
        <p:spPr>
          <a:xfrm>
            <a:off x="3940776" y="3384885"/>
            <a:ext cx="1882172" cy="3397753"/>
          </a:xfrm>
          <a:prstGeom prst="snip2Same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423523" y="2264346"/>
            <a:ext cx="984956" cy="911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713666" y="2098889"/>
            <a:ext cx="9524" cy="1077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794258" y="2100262"/>
            <a:ext cx="990599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379856"/>
            <a:ext cx="2357709" cy="1588174"/>
          </a:xfrm>
          <a:prstGeom prst="rect">
            <a:avLst/>
          </a:prstGeom>
          <a:solidFill>
            <a:srgbClr val="F6FDD3"/>
          </a:solidFill>
          <a:ln w="19050">
            <a:solidFill>
              <a:schemeClr val="accent2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2238375"/>
            <a:ext cx="1019175" cy="8667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85360" y="2286001"/>
            <a:ext cx="1163288" cy="7810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44" y="2237254"/>
            <a:ext cx="1504956" cy="829796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710989" y="2409825"/>
            <a:ext cx="1475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образование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7000869" y="3019425"/>
            <a:ext cx="1390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8305798" y="2999874"/>
            <a:ext cx="1600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жилищно-    коммунальное хозяйство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7922" y="3655108"/>
            <a:ext cx="1581150" cy="1066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899" y="3676650"/>
            <a:ext cx="1778495" cy="105577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2174" y="5186015"/>
            <a:ext cx="1564915" cy="108644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H="1" flipV="1">
            <a:off x="8305797" y="5142846"/>
            <a:ext cx="1600203" cy="1033366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 rot="10800000" flipH="1" flipV="1">
            <a:off x="8037576" y="4724350"/>
            <a:ext cx="187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физическую культуру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и спорт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5862591" y="4619625"/>
            <a:ext cx="1862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охрану      окружающей   среды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7875" y="6276975"/>
            <a:ext cx="1409200" cy="338554"/>
          </a:xfrm>
          <a:prstGeom prst="rect">
            <a:avLst/>
          </a:prstGeom>
          <a:gradFill>
            <a:gsLst>
              <a:gs pos="89197">
                <a:schemeClr val="accent6">
                  <a:lumMod val="20000"/>
                  <a:lumOff val="80000"/>
                </a:schemeClr>
              </a:gs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7717536" y="6181344"/>
            <a:ext cx="2188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общегосударственные                            вопросы</a:t>
            </a:r>
            <a:endParaRPr lang="ru-RU" sz="1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8497593" y="2004546"/>
            <a:ext cx="399047" cy="17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542035" y="2032535"/>
            <a:ext cx="16043" cy="417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384759" y="2005263"/>
            <a:ext cx="770020" cy="208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6352674" y="3064042"/>
            <a:ext cx="385010" cy="737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085474" y="255069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28" idx="2"/>
          </p:cNvCxnSpPr>
          <p:nvPr/>
        </p:nvCxnSpPr>
        <p:spPr>
          <a:xfrm>
            <a:off x="7450355" y="1979980"/>
            <a:ext cx="1178529" cy="1806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6529137" y="2005263"/>
            <a:ext cx="818147" cy="327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7715896" y="1947833"/>
            <a:ext cx="722536" cy="3387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10800000" flipV="1">
            <a:off x="1271016" y="379856"/>
            <a:ext cx="2104406" cy="1588173"/>
          </a:xfrm>
          <a:prstGeom prst="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 w="19050">
            <a:solidFill>
              <a:schemeClr val="accent2"/>
            </a:solidFill>
          </a:ln>
        </p:spPr>
        <p:txBody>
          <a:bodyPr wrap="square" anchor="ctr">
            <a:spAutoFit/>
          </a:bodyPr>
          <a:lstStyle/>
          <a:p>
            <a:pPr marL="136652" indent="0">
              <a:lnSpc>
                <a:spcPts val="1632"/>
              </a:lnSpc>
            </a:pPr>
            <a:r>
              <a:rPr lang="ru-RU" sz="1200" b="1" dirty="0" smtClean="0">
                <a:latin typeface="Times New Roman"/>
              </a:rPr>
              <a:t>ДОХОДЫ БЮДЖЕТА</a:t>
            </a:r>
          </a:p>
          <a:p>
            <a:pPr marL="136652" indent="0">
              <a:lnSpc>
                <a:spcPts val="1632"/>
              </a:lnSpc>
            </a:pPr>
            <a:r>
              <a:rPr lang="ru-RU" sz="1200" dirty="0" smtClean="0">
                <a:latin typeface="Times New Roman"/>
              </a:rPr>
              <a:t>– </a:t>
            </a:r>
            <a:r>
              <a:rPr lang="ru" sz="1200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бюджета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297484" y="379855"/>
            <a:ext cx="2305742" cy="1600125"/>
          </a:xfrm>
          <a:prstGeom prst="rect">
            <a:avLst/>
          </a:prstGeom>
          <a:gradFill>
            <a:gsLst>
              <a:gs pos="100000">
                <a:srgbClr val="FFFFCC"/>
              </a:gs>
              <a:gs pos="100000">
                <a:srgbClr val="F3FBFE"/>
              </a:gs>
              <a:gs pos="33000">
                <a:schemeClr val="bg1"/>
              </a:gs>
              <a:gs pos="76617">
                <a:schemeClr val="accent1">
                  <a:lumMod val="20000"/>
                  <a:lumOff val="8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ctr">
              <a:lnSpc>
                <a:spcPts val="1656"/>
              </a:lnSpc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  <a:p>
            <a:pPr marL="114300" indent="0">
              <a:lnSpc>
                <a:spcPts val="1656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26033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1084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73048"/>
              </p:ext>
            </p:extLst>
          </p:nvPr>
        </p:nvGraphicFramePr>
        <p:xfrm>
          <a:off x="1" y="1055078"/>
          <a:ext cx="9905999" cy="3389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644">
                  <a:extLst>
                    <a:ext uri="{9D8B030D-6E8A-4147-A177-3AD203B41FA5}">
                      <a16:colId xmlns:a16="http://schemas.microsoft.com/office/drawing/2014/main" xmlns="" val="469129651"/>
                    </a:ext>
                  </a:extLst>
                </a:gridCol>
                <a:gridCol w="1241510">
                  <a:extLst>
                    <a:ext uri="{9D8B030D-6E8A-4147-A177-3AD203B41FA5}">
                      <a16:colId xmlns:a16="http://schemas.microsoft.com/office/drawing/2014/main" xmlns="" val="4137711639"/>
                    </a:ext>
                  </a:extLst>
                </a:gridCol>
                <a:gridCol w="1071716">
                  <a:extLst>
                    <a:ext uri="{9D8B030D-6E8A-4147-A177-3AD203B41FA5}">
                      <a16:colId xmlns:a16="http://schemas.microsoft.com/office/drawing/2014/main" xmlns="" val="4072111825"/>
                    </a:ext>
                  </a:extLst>
                </a:gridCol>
                <a:gridCol w="1155470">
                  <a:extLst>
                    <a:ext uri="{9D8B030D-6E8A-4147-A177-3AD203B41FA5}">
                      <a16:colId xmlns:a16="http://schemas.microsoft.com/office/drawing/2014/main" xmlns="" val="3634470677"/>
                    </a:ext>
                  </a:extLst>
                </a:gridCol>
                <a:gridCol w="1955050">
                  <a:extLst>
                    <a:ext uri="{9D8B030D-6E8A-4147-A177-3AD203B41FA5}">
                      <a16:colId xmlns:a16="http://schemas.microsoft.com/office/drawing/2014/main" xmlns="" val="580761461"/>
                    </a:ext>
                  </a:extLst>
                </a:gridCol>
                <a:gridCol w="1364554">
                  <a:extLst>
                    <a:ext uri="{9D8B030D-6E8A-4147-A177-3AD203B41FA5}">
                      <a16:colId xmlns:a16="http://schemas.microsoft.com/office/drawing/2014/main" xmlns="" val="1454914758"/>
                    </a:ext>
                  </a:extLst>
                </a:gridCol>
                <a:gridCol w="1123932">
                  <a:extLst>
                    <a:ext uri="{9D8B030D-6E8A-4147-A177-3AD203B41FA5}">
                      <a16:colId xmlns:a16="http://schemas.microsoft.com/office/drawing/2014/main" xmlns="" val="1344349295"/>
                    </a:ext>
                  </a:extLst>
                </a:gridCol>
                <a:gridCol w="771646">
                  <a:extLst>
                    <a:ext uri="{9D8B030D-6E8A-4147-A177-3AD203B41FA5}">
                      <a16:colId xmlns:a16="http://schemas.microsoft.com/office/drawing/2014/main" xmlns="" val="2395851484"/>
                    </a:ext>
                  </a:extLst>
                </a:gridCol>
                <a:gridCol w="831477">
                  <a:extLst>
                    <a:ext uri="{9D8B030D-6E8A-4147-A177-3AD203B41FA5}">
                      <a16:colId xmlns:a16="http://schemas.microsoft.com/office/drawing/2014/main" xmlns="" val="1493577822"/>
                    </a:ext>
                  </a:extLst>
                </a:gridCol>
              </a:tblGrid>
              <a:tr h="692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</a:t>
                      </a: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</a:t>
                      </a: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меры </a:t>
                      </a: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библиотек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9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0047460"/>
                  </a:ext>
                </a:extLst>
              </a:tr>
              <a:tr h="2696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«Культура и туризм»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3 «Развитие библиотечного дела»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Читатели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(физические лица)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Правительства Московской области от 04.10.2022г.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 1067/35 «Об утверждении государственной программы Московской области «Культура и туризм Подмосковья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Государственная поддержка отрасли культуры (модернизация библиотек и части комплектования книжных фондов муниципальных общедоступных библиотек)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158,81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176 256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279,92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56156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18" y="4444180"/>
            <a:ext cx="5075582" cy="2413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4181"/>
            <a:ext cx="4830417" cy="241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1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512771"/>
              </p:ext>
            </p:extLst>
          </p:nvPr>
        </p:nvGraphicFramePr>
        <p:xfrm>
          <a:off x="-1" y="1055078"/>
          <a:ext cx="9906000" cy="58029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898">
                  <a:extLst>
                    <a:ext uri="{9D8B030D-6E8A-4147-A177-3AD203B41FA5}">
                      <a16:colId xmlns:a16="http://schemas.microsoft.com/office/drawing/2014/main" xmlns="" val="469129651"/>
                    </a:ext>
                  </a:extLst>
                </a:gridCol>
                <a:gridCol w="1152094">
                  <a:extLst>
                    <a:ext uri="{9D8B030D-6E8A-4147-A177-3AD203B41FA5}">
                      <a16:colId xmlns:a16="http://schemas.microsoft.com/office/drawing/2014/main" xmlns="" val="4137711639"/>
                    </a:ext>
                  </a:extLst>
                </a:gridCol>
                <a:gridCol w="1015461">
                  <a:extLst>
                    <a:ext uri="{9D8B030D-6E8A-4147-A177-3AD203B41FA5}">
                      <a16:colId xmlns:a16="http://schemas.microsoft.com/office/drawing/2014/main" xmlns="" val="4072111825"/>
                    </a:ext>
                  </a:extLst>
                </a:gridCol>
                <a:gridCol w="1347795">
                  <a:extLst>
                    <a:ext uri="{9D8B030D-6E8A-4147-A177-3AD203B41FA5}">
                      <a16:colId xmlns:a16="http://schemas.microsoft.com/office/drawing/2014/main" xmlns="" val="3634470677"/>
                    </a:ext>
                  </a:extLst>
                </a:gridCol>
                <a:gridCol w="1813938">
                  <a:extLst>
                    <a:ext uri="{9D8B030D-6E8A-4147-A177-3AD203B41FA5}">
                      <a16:colId xmlns:a16="http://schemas.microsoft.com/office/drawing/2014/main" xmlns="" val="580761461"/>
                    </a:ext>
                  </a:extLst>
                </a:gridCol>
                <a:gridCol w="1452363">
                  <a:extLst>
                    <a:ext uri="{9D8B030D-6E8A-4147-A177-3AD203B41FA5}">
                      <a16:colId xmlns:a16="http://schemas.microsoft.com/office/drawing/2014/main" xmlns="" val="1454914758"/>
                    </a:ext>
                  </a:extLst>
                </a:gridCol>
                <a:gridCol w="1140542">
                  <a:extLst>
                    <a:ext uri="{9D8B030D-6E8A-4147-A177-3AD203B41FA5}">
                      <a16:colId xmlns:a16="http://schemas.microsoft.com/office/drawing/2014/main" xmlns="" val="1344349295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xmlns="" val="2395851484"/>
                    </a:ext>
                  </a:extLst>
                </a:gridCol>
                <a:gridCol w="820993">
                  <a:extLst>
                    <a:ext uri="{9D8B030D-6E8A-4147-A177-3AD203B41FA5}">
                      <a16:colId xmlns:a16="http://schemas.microsoft.com/office/drawing/2014/main" xmlns="" val="1493577822"/>
                    </a:ext>
                  </a:extLst>
                </a:gridCol>
              </a:tblGrid>
              <a:tr h="705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0047460"/>
                  </a:ext>
                </a:extLst>
              </a:tr>
              <a:tr h="26309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«Дошкольное образование»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из родителей (законных представителей) ребенка,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посещающего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образовательную организацию М.О., реализующую образовательную программу дошкольного образования,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внесшего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родительскую плату за присмотром и уход за ребенком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от 17.02.2023г.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внесении изменений в Постановление от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21.01.2021 года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18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Об утверждении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Порядка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Талдомского городского округа"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выплаты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компенсации родительской платы за присмотром и уходом за детьми, осваивающими образовательные программы дошкольного образования в организация Талдомского городского округа области, осуществляющих образовательную деятельность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20%-на первого ребенка, 50%-на второго ребенка, 70%-на третьего и последующих детей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1 850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10 242,00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561560"/>
                  </a:ext>
                </a:extLst>
              </a:tr>
              <a:tr h="24662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и малообеспеченных семей, в том числе детей, находящихся под опекой  и детей- инвалидов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97 от             26.01.2023г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"Об организации питания детей льготных категорий в дошкольных и общеобразовательных учреждениях Талдомского городского округа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детей из малообеспеченных семей)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Завтраки для детей из многодетных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обеды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детей из малообеспеченных семей и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сад-      367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школа -1 291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10 567,20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718,62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053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4413" y="0"/>
            <a:ext cx="9940413" cy="108182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212679"/>
              </p:ext>
            </p:extLst>
          </p:nvPr>
        </p:nvGraphicFramePr>
        <p:xfrm>
          <a:off x="-1" y="953729"/>
          <a:ext cx="9906000" cy="6050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898">
                  <a:extLst>
                    <a:ext uri="{9D8B030D-6E8A-4147-A177-3AD203B41FA5}">
                      <a16:colId xmlns:a16="http://schemas.microsoft.com/office/drawing/2014/main" xmlns="" val="469129651"/>
                    </a:ext>
                  </a:extLst>
                </a:gridCol>
                <a:gridCol w="1152094">
                  <a:extLst>
                    <a:ext uri="{9D8B030D-6E8A-4147-A177-3AD203B41FA5}">
                      <a16:colId xmlns:a16="http://schemas.microsoft.com/office/drawing/2014/main" xmlns="" val="4137711639"/>
                    </a:ext>
                  </a:extLst>
                </a:gridCol>
                <a:gridCol w="1015461">
                  <a:extLst>
                    <a:ext uri="{9D8B030D-6E8A-4147-A177-3AD203B41FA5}">
                      <a16:colId xmlns:a16="http://schemas.microsoft.com/office/drawing/2014/main" xmlns="" val="4072111825"/>
                    </a:ext>
                  </a:extLst>
                </a:gridCol>
                <a:gridCol w="1172806">
                  <a:extLst>
                    <a:ext uri="{9D8B030D-6E8A-4147-A177-3AD203B41FA5}">
                      <a16:colId xmlns:a16="http://schemas.microsoft.com/office/drawing/2014/main" xmlns="" val="3634470677"/>
                    </a:ext>
                  </a:extLst>
                </a:gridCol>
                <a:gridCol w="1858297">
                  <a:extLst>
                    <a:ext uri="{9D8B030D-6E8A-4147-A177-3AD203B41FA5}">
                      <a16:colId xmlns:a16="http://schemas.microsoft.com/office/drawing/2014/main" xmlns="" val="580761461"/>
                    </a:ext>
                  </a:extLst>
                </a:gridCol>
                <a:gridCol w="1514168">
                  <a:extLst>
                    <a:ext uri="{9D8B030D-6E8A-4147-A177-3AD203B41FA5}">
                      <a16:colId xmlns:a16="http://schemas.microsoft.com/office/drawing/2014/main" xmlns="" val="1454914758"/>
                    </a:ext>
                  </a:extLst>
                </a:gridCol>
                <a:gridCol w="1229032">
                  <a:extLst>
                    <a:ext uri="{9D8B030D-6E8A-4147-A177-3AD203B41FA5}">
                      <a16:colId xmlns:a16="http://schemas.microsoft.com/office/drawing/2014/main" xmlns="" val="1344349295"/>
                    </a:ext>
                  </a:extLst>
                </a:gridCol>
                <a:gridCol w="737419">
                  <a:extLst>
                    <a:ext uri="{9D8B030D-6E8A-4147-A177-3AD203B41FA5}">
                      <a16:colId xmlns:a16="http://schemas.microsoft.com/office/drawing/2014/main" xmlns="" val="2395851484"/>
                    </a:ext>
                  </a:extLst>
                </a:gridCol>
                <a:gridCol w="830825">
                  <a:extLst>
                    <a:ext uri="{9D8B030D-6E8A-4147-A177-3AD203B41FA5}">
                      <a16:colId xmlns:a16="http://schemas.microsoft.com/office/drawing/2014/main" xmlns="" val="1493577822"/>
                    </a:ext>
                  </a:extLst>
                </a:gridCol>
              </a:tblGrid>
              <a:tr h="865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</a:t>
                      </a:r>
                      <a:endParaRPr lang="ru-RU" sz="1000" b="1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0047460"/>
                  </a:ext>
                </a:extLst>
              </a:tr>
              <a:tr h="28564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«Общее образование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Обучающиеся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2182 от 29.12.2022 года              "Об  утверждении муниципальной программы «Образование» Талдомского городского округа                       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годы»                                                       (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подвоза обучающихся в муниципальные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общеобразовательные организации в Московской области за счет средств местного бюджета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Подвоз обучающихся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 месту учебы и обратно  на школьном автобусе ежедневно                         в учебное время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7 219,83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561560"/>
                  </a:ext>
                </a:extLst>
              </a:tr>
              <a:tr h="23288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                  школы-интерната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          от  29. 12.2022г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"Об утверждении муниципальной программы «Образование» Талдомского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годы»                                               (с изменениями и дополнениями)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деятельности (оказание услуг)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муниципальных учреждений-общеобразовательные организации, оказывающие услуги дошкольного, начального общего, основного общего, среднего общего образования (питание учащихся в школе-интернате)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4-х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разовое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питание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обучающихся                     (с проживанием)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8 994,17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573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499698"/>
              </p:ext>
            </p:extLst>
          </p:nvPr>
        </p:nvGraphicFramePr>
        <p:xfrm>
          <a:off x="1" y="1002890"/>
          <a:ext cx="9905998" cy="5855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530">
                  <a:extLst>
                    <a:ext uri="{9D8B030D-6E8A-4147-A177-3AD203B41FA5}">
                      <a16:colId xmlns:a16="http://schemas.microsoft.com/office/drawing/2014/main" xmlns="" val="469129651"/>
                    </a:ext>
                  </a:extLst>
                </a:gridCol>
                <a:gridCol w="1148116">
                  <a:extLst>
                    <a:ext uri="{9D8B030D-6E8A-4147-A177-3AD203B41FA5}">
                      <a16:colId xmlns:a16="http://schemas.microsoft.com/office/drawing/2014/main" xmlns="" val="4137711639"/>
                    </a:ext>
                  </a:extLst>
                </a:gridCol>
                <a:gridCol w="1011954">
                  <a:extLst>
                    <a:ext uri="{9D8B030D-6E8A-4147-A177-3AD203B41FA5}">
                      <a16:colId xmlns:a16="http://schemas.microsoft.com/office/drawing/2014/main" xmlns="" val="4072111825"/>
                    </a:ext>
                  </a:extLst>
                </a:gridCol>
                <a:gridCol w="1343141">
                  <a:extLst>
                    <a:ext uri="{9D8B030D-6E8A-4147-A177-3AD203B41FA5}">
                      <a16:colId xmlns:a16="http://schemas.microsoft.com/office/drawing/2014/main" xmlns="" val="3634470677"/>
                    </a:ext>
                  </a:extLst>
                </a:gridCol>
                <a:gridCol w="1807674">
                  <a:extLst>
                    <a:ext uri="{9D8B030D-6E8A-4147-A177-3AD203B41FA5}">
                      <a16:colId xmlns:a16="http://schemas.microsoft.com/office/drawing/2014/main" xmlns="" val="580761461"/>
                    </a:ext>
                  </a:extLst>
                </a:gridCol>
                <a:gridCol w="1544960">
                  <a:extLst>
                    <a:ext uri="{9D8B030D-6E8A-4147-A177-3AD203B41FA5}">
                      <a16:colId xmlns:a16="http://schemas.microsoft.com/office/drawing/2014/main" xmlns="" val="1454914758"/>
                    </a:ext>
                  </a:extLst>
                </a:gridCol>
                <a:gridCol w="989056">
                  <a:extLst>
                    <a:ext uri="{9D8B030D-6E8A-4147-A177-3AD203B41FA5}">
                      <a16:colId xmlns:a16="http://schemas.microsoft.com/office/drawing/2014/main" xmlns="" val="1344349295"/>
                    </a:ext>
                  </a:extLst>
                </a:gridCol>
                <a:gridCol w="855407">
                  <a:extLst>
                    <a:ext uri="{9D8B030D-6E8A-4147-A177-3AD203B41FA5}">
                      <a16:colId xmlns:a16="http://schemas.microsoft.com/office/drawing/2014/main" xmlns="" val="2395851484"/>
                    </a:ext>
                  </a:extLst>
                </a:gridCol>
                <a:gridCol w="811160">
                  <a:extLst>
                    <a:ext uri="{9D8B030D-6E8A-4147-A177-3AD203B41FA5}">
                      <a16:colId xmlns:a16="http://schemas.microsoft.com/office/drawing/2014/main" xmlns="" val="1493577822"/>
                    </a:ext>
                  </a:extLst>
                </a:gridCol>
              </a:tblGrid>
              <a:tr h="983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60047460"/>
                  </a:ext>
                </a:extLst>
              </a:tr>
              <a:tr h="2490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«Дошкольное образование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Родители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(участники СВО)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2182 от 29.12.2022                    "Об  утверждении муниципальной программы «Образование» Талдомского городского округа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                                (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Освобождение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семей отдельных категорий граждан от оплаты, взимаемой за присмотр и уход за ребенком в муниципальных образовательных организациях, реализующих программы дошкольного образования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1 350,00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561560"/>
                  </a:ext>
                </a:extLst>
              </a:tr>
              <a:tr h="2380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                   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(участники СВО)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от             29. 12.2022г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"Об  утверждении муниципальной программы «Образование» Талдомского городского округа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 и дополнениями)</a:t>
                      </a: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 программам, реализуемым на платной основе в муниципальных образовательных организациях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8 994,17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561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rgbClr val="FFFDDD"/>
            </a:gs>
            <a:gs pos="80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140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186628"/>
              </p:ext>
            </p:extLst>
          </p:nvPr>
        </p:nvGraphicFramePr>
        <p:xfrm>
          <a:off x="12878" y="861645"/>
          <a:ext cx="9893121" cy="5996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487">
                  <a:extLst>
                    <a:ext uri="{9D8B030D-6E8A-4147-A177-3AD203B41FA5}">
                      <a16:colId xmlns:a16="http://schemas.microsoft.com/office/drawing/2014/main" xmlns="" val="3712626454"/>
                    </a:ext>
                  </a:extLst>
                </a:gridCol>
                <a:gridCol w="1267746">
                  <a:extLst>
                    <a:ext uri="{9D8B030D-6E8A-4147-A177-3AD203B41FA5}">
                      <a16:colId xmlns:a16="http://schemas.microsoft.com/office/drawing/2014/main" xmlns="" val="2552663067"/>
                    </a:ext>
                  </a:extLst>
                </a:gridCol>
                <a:gridCol w="1014964">
                  <a:extLst>
                    <a:ext uri="{9D8B030D-6E8A-4147-A177-3AD203B41FA5}">
                      <a16:colId xmlns:a16="http://schemas.microsoft.com/office/drawing/2014/main" xmlns="" val="3396138844"/>
                    </a:ext>
                  </a:extLst>
                </a:gridCol>
                <a:gridCol w="1173260">
                  <a:extLst>
                    <a:ext uri="{9D8B030D-6E8A-4147-A177-3AD203B41FA5}">
                      <a16:colId xmlns:a16="http://schemas.microsoft.com/office/drawing/2014/main" xmlns="" val="1662372999"/>
                    </a:ext>
                  </a:extLst>
                </a:gridCol>
                <a:gridCol w="1890251">
                  <a:extLst>
                    <a:ext uri="{9D8B030D-6E8A-4147-A177-3AD203B41FA5}">
                      <a16:colId xmlns:a16="http://schemas.microsoft.com/office/drawing/2014/main" xmlns="" val="2880178843"/>
                    </a:ext>
                  </a:extLst>
                </a:gridCol>
                <a:gridCol w="1489856">
                  <a:extLst>
                    <a:ext uri="{9D8B030D-6E8A-4147-A177-3AD203B41FA5}">
                      <a16:colId xmlns:a16="http://schemas.microsoft.com/office/drawing/2014/main" xmlns="" val="2102857142"/>
                    </a:ext>
                  </a:extLst>
                </a:gridCol>
                <a:gridCol w="1061523">
                  <a:extLst>
                    <a:ext uri="{9D8B030D-6E8A-4147-A177-3AD203B41FA5}">
                      <a16:colId xmlns:a16="http://schemas.microsoft.com/office/drawing/2014/main" xmlns="" val="101763316"/>
                    </a:ext>
                  </a:extLst>
                </a:gridCol>
                <a:gridCol w="731608">
                  <a:extLst>
                    <a:ext uri="{9D8B030D-6E8A-4147-A177-3AD203B41FA5}">
                      <a16:colId xmlns:a16="http://schemas.microsoft.com/office/drawing/2014/main" xmlns="" val="3417281751"/>
                    </a:ext>
                  </a:extLst>
                </a:gridCol>
                <a:gridCol w="791426">
                  <a:extLst>
                    <a:ext uri="{9D8B030D-6E8A-4147-A177-3AD203B41FA5}">
                      <a16:colId xmlns:a16="http://schemas.microsoft.com/office/drawing/2014/main" xmlns="" val="341662774"/>
                    </a:ext>
                  </a:extLst>
                </a:gridCol>
              </a:tblGrid>
              <a:tr h="9595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0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06438025"/>
                  </a:ext>
                </a:extLst>
              </a:tr>
              <a:tr h="23183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76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семей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1837 от  27.09. 2023г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предоставлении частичной компенсации стоимости одежды обучающихся одному из родителей детей из многодетных семей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обеспечение (оказание услуг) муниципальных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учреждений-общеобразовательные организации, оказывающие услуги дошкольного, начального общего, основного общего, среднего общего образования (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на приобретение школьной формы)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 рублей в год одному из родителей на каждого ребенка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16070875"/>
                  </a:ext>
                </a:extLst>
              </a:tr>
              <a:tr h="27185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2022-2023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учебном году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787 от 15.05.2023 г.                        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 выплате стипендии победителям и призерам регионального этапа всероссийской олимпиады школьников»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Единовременная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выплата стипендии победителям и призерам всероссийских олимпиад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победителю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15 000 рублей             на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человека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призеру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10 000 рублей              на 1 человека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96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430,0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0141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36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5000">
              <a:srgbClr val="FFFDDD"/>
            </a:gs>
            <a:gs pos="80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05999" cy="9140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720885"/>
              </p:ext>
            </p:extLst>
          </p:nvPr>
        </p:nvGraphicFramePr>
        <p:xfrm>
          <a:off x="-10048" y="861645"/>
          <a:ext cx="9916048" cy="5996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413">
                  <a:extLst>
                    <a:ext uri="{9D8B030D-6E8A-4147-A177-3AD203B41FA5}">
                      <a16:colId xmlns:a16="http://schemas.microsoft.com/office/drawing/2014/main" xmlns="" val="3712626454"/>
                    </a:ext>
                  </a:extLst>
                </a:gridCol>
                <a:gridCol w="1267746">
                  <a:extLst>
                    <a:ext uri="{9D8B030D-6E8A-4147-A177-3AD203B41FA5}">
                      <a16:colId xmlns:a16="http://schemas.microsoft.com/office/drawing/2014/main" xmlns="" val="2552663067"/>
                    </a:ext>
                  </a:extLst>
                </a:gridCol>
                <a:gridCol w="1014964">
                  <a:extLst>
                    <a:ext uri="{9D8B030D-6E8A-4147-A177-3AD203B41FA5}">
                      <a16:colId xmlns:a16="http://schemas.microsoft.com/office/drawing/2014/main" xmlns="" val="3396138844"/>
                    </a:ext>
                  </a:extLst>
                </a:gridCol>
                <a:gridCol w="1173260">
                  <a:extLst>
                    <a:ext uri="{9D8B030D-6E8A-4147-A177-3AD203B41FA5}">
                      <a16:colId xmlns:a16="http://schemas.microsoft.com/office/drawing/2014/main" xmlns="" val="1662372999"/>
                    </a:ext>
                  </a:extLst>
                </a:gridCol>
                <a:gridCol w="1795678">
                  <a:extLst>
                    <a:ext uri="{9D8B030D-6E8A-4147-A177-3AD203B41FA5}">
                      <a16:colId xmlns:a16="http://schemas.microsoft.com/office/drawing/2014/main" xmlns="" val="2880178843"/>
                    </a:ext>
                  </a:extLst>
                </a:gridCol>
                <a:gridCol w="1409764">
                  <a:extLst>
                    <a:ext uri="{9D8B030D-6E8A-4147-A177-3AD203B41FA5}">
                      <a16:colId xmlns:a16="http://schemas.microsoft.com/office/drawing/2014/main" xmlns="" val="2102857142"/>
                    </a:ext>
                  </a:extLst>
                </a:gridCol>
                <a:gridCol w="1125854">
                  <a:extLst>
                    <a:ext uri="{9D8B030D-6E8A-4147-A177-3AD203B41FA5}">
                      <a16:colId xmlns:a16="http://schemas.microsoft.com/office/drawing/2014/main" xmlns="" val="101763316"/>
                    </a:ext>
                  </a:extLst>
                </a:gridCol>
                <a:gridCol w="773412">
                  <a:extLst>
                    <a:ext uri="{9D8B030D-6E8A-4147-A177-3AD203B41FA5}">
                      <a16:colId xmlns:a16="http://schemas.microsoft.com/office/drawing/2014/main" xmlns="" val="3417281751"/>
                    </a:ext>
                  </a:extLst>
                </a:gridCol>
                <a:gridCol w="859957">
                  <a:extLst>
                    <a:ext uri="{9D8B030D-6E8A-4147-A177-3AD203B41FA5}">
                      <a16:colId xmlns:a16="http://schemas.microsoft.com/office/drawing/2014/main" xmlns="" val="341662774"/>
                    </a:ext>
                  </a:extLst>
                </a:gridCol>
              </a:tblGrid>
              <a:tr h="989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0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06438025"/>
                  </a:ext>
                </a:extLst>
              </a:tr>
              <a:tr h="5007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76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учреждений,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окончивших по триместрам             2022-2023           учебного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на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«отлично»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</a:t>
                      </a: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  <a:endParaRPr lang="ru-RU" sz="11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959  от  09.06.2023г</a:t>
                      </a: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1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назначении и выплате </a:t>
                      </a: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100" dirty="0" smtClean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2022-2023 учебный год»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2022-2023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учебный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5000 рублей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255,0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1607087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89" y="4542502"/>
            <a:ext cx="5253612" cy="2315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42502"/>
            <a:ext cx="4652386" cy="23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4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79741" cy="12359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78550"/>
              </p:ext>
            </p:extLst>
          </p:nvPr>
        </p:nvGraphicFramePr>
        <p:xfrm>
          <a:off x="3" y="1169377"/>
          <a:ext cx="9905998" cy="5688622"/>
        </p:xfrm>
        <a:graphic>
          <a:graphicData uri="http://schemas.openxmlformats.org/drawingml/2006/table">
            <a:tbl>
              <a:tblPr/>
              <a:tblGrid>
                <a:gridCol w="41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67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90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0482">
                  <a:extLst>
                    <a:ext uri="{9D8B030D-6E8A-4147-A177-3AD203B41FA5}">
                      <a16:colId xmlns:a16="http://schemas.microsoft.com/office/drawing/2014/main" xmlns="" val="2173873730"/>
                    </a:ext>
                  </a:extLst>
                </a:gridCol>
                <a:gridCol w="2007772">
                  <a:extLst>
                    <a:ext uri="{9D8B030D-6E8A-4147-A177-3AD203B41FA5}">
                      <a16:colId xmlns:a16="http://schemas.microsoft.com/office/drawing/2014/main" xmlns="" val="3032898420"/>
                    </a:ext>
                  </a:extLst>
                </a:gridCol>
                <a:gridCol w="1187405">
                  <a:extLst>
                    <a:ext uri="{9D8B030D-6E8A-4147-A177-3AD203B41FA5}">
                      <a16:colId xmlns:a16="http://schemas.microsoft.com/office/drawing/2014/main" xmlns="" val="4277080813"/>
                    </a:ext>
                  </a:extLst>
                </a:gridCol>
                <a:gridCol w="1101032">
                  <a:extLst>
                    <a:ext uri="{9D8B030D-6E8A-4147-A177-3AD203B41FA5}">
                      <a16:colId xmlns:a16="http://schemas.microsoft.com/office/drawing/2014/main" xmlns="" val="1051983652"/>
                    </a:ext>
                  </a:extLst>
                </a:gridCol>
                <a:gridCol w="782046">
                  <a:extLst>
                    <a:ext uri="{9D8B030D-6E8A-4147-A177-3AD203B41FA5}">
                      <a16:colId xmlns:a16="http://schemas.microsoft.com/office/drawing/2014/main" xmlns="" val="571340570"/>
                    </a:ext>
                  </a:extLst>
                </a:gridCol>
                <a:gridCol w="933684">
                  <a:extLst>
                    <a:ext uri="{9D8B030D-6E8A-4147-A177-3AD203B41FA5}">
                      <a16:colId xmlns:a16="http://schemas.microsoft.com/office/drawing/2014/main" xmlns="" val="1712760513"/>
                    </a:ext>
                  </a:extLst>
                </a:gridCol>
              </a:tblGrid>
              <a:tr h="614378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Нормативно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правовой акт</a:t>
                      </a:r>
                    </a:p>
                    <a:p>
                      <a:pPr indent="0" algn="ctr"/>
                      <a:r>
                        <a:rPr lang="ru" sz="1000" b="1" baseline="0" dirty="0" smtClean="0">
                          <a:latin typeface="Times New Roman"/>
                        </a:rPr>
                        <a:t> 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(человек)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4244">
                <a:tc>
                  <a:txBody>
                    <a:bodyPr/>
                    <a:lstStyle/>
                    <a:p>
                      <a:pPr indent="0" algn="ctr"/>
                      <a:endParaRPr lang="ru" sz="11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100" b="0" dirty="0" smtClean="0">
                          <a:latin typeface="Times New Roman"/>
                        </a:rPr>
                        <a:t>11</a:t>
                      </a:r>
                      <a:endParaRPr lang="ru" sz="11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100" b="0" baseline="0" dirty="0" smtClean="0">
                          <a:latin typeface="Times New Roman"/>
                        </a:rPr>
                        <a:t> «Социальная защита населения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0" baseline="0" dirty="0" smtClean="0">
                          <a:latin typeface="Times New Roman"/>
                        </a:rPr>
                        <a:t>на  2023-2027 годы»</a:t>
                      </a:r>
                      <a:endParaRPr lang="ru" sz="11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1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100" b="0" baseline="0" dirty="0" smtClean="0">
                          <a:latin typeface="Times New Roman"/>
                        </a:rPr>
                        <a:t> «Социальная поддержка граждан»</a:t>
                      </a:r>
                      <a:endParaRPr lang="ru" sz="11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(пенсионеры) войны, труда, Вооруженных Сил и правоохранительных органов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Талдомского городского округа               от 10.02.2023г.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 194 «О порядке предоставления   в 2023 году субсидии социально-ориентированным некоммерческим организациям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Благотворительная помощь ветеранскому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активу и малообеспеченным ветеранам, проведение культурных мероприятий и экскурсий для ветеранов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500 000  рублей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один раз в год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Совету ветеранов для поощрения ветеранов труда и Великой отечественной войны, для организации поездок и</a:t>
                      </a:r>
                    </a:p>
                    <a:p>
                      <a:pPr algn="ctr"/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посещения культурных мероприятий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581832"/>
            <a:ext cx="3883740" cy="2276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187" y="4581832"/>
            <a:ext cx="3996814" cy="22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20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01019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52864"/>
              </p:ext>
            </p:extLst>
          </p:nvPr>
        </p:nvGraphicFramePr>
        <p:xfrm>
          <a:off x="0" y="905256"/>
          <a:ext cx="9906000" cy="5952745"/>
        </p:xfrm>
        <a:graphic>
          <a:graphicData uri="http://schemas.openxmlformats.org/drawingml/2006/table">
            <a:tbl>
              <a:tblPr/>
              <a:tblGrid>
                <a:gridCol w="3911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8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79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2973">
                  <a:extLst>
                    <a:ext uri="{9D8B030D-6E8A-4147-A177-3AD203B41FA5}">
                      <a16:colId xmlns:a16="http://schemas.microsoft.com/office/drawing/2014/main" xmlns="" val="2173873730"/>
                    </a:ext>
                  </a:extLst>
                </a:gridCol>
                <a:gridCol w="2452342">
                  <a:extLst>
                    <a:ext uri="{9D8B030D-6E8A-4147-A177-3AD203B41FA5}">
                      <a16:colId xmlns:a16="http://schemas.microsoft.com/office/drawing/2014/main" xmlns="" val="3032898420"/>
                    </a:ext>
                  </a:extLst>
                </a:gridCol>
                <a:gridCol w="887657">
                  <a:extLst>
                    <a:ext uri="{9D8B030D-6E8A-4147-A177-3AD203B41FA5}">
                      <a16:colId xmlns:a16="http://schemas.microsoft.com/office/drawing/2014/main" xmlns="" val="4277080813"/>
                    </a:ext>
                  </a:extLst>
                </a:gridCol>
                <a:gridCol w="1263782">
                  <a:extLst>
                    <a:ext uri="{9D8B030D-6E8A-4147-A177-3AD203B41FA5}">
                      <a16:colId xmlns:a16="http://schemas.microsoft.com/office/drawing/2014/main" xmlns="" val="1051983652"/>
                    </a:ext>
                  </a:extLst>
                </a:gridCol>
                <a:gridCol w="812432">
                  <a:extLst>
                    <a:ext uri="{9D8B030D-6E8A-4147-A177-3AD203B41FA5}">
                      <a16:colId xmlns:a16="http://schemas.microsoft.com/office/drawing/2014/main" xmlns="" val="571340570"/>
                    </a:ext>
                  </a:extLst>
                </a:gridCol>
                <a:gridCol w="878977">
                  <a:extLst>
                    <a:ext uri="{9D8B030D-6E8A-4147-A177-3AD203B41FA5}">
                      <a16:colId xmlns:a16="http://schemas.microsoft.com/office/drawing/2014/main" xmlns="" val="1712760513"/>
                    </a:ext>
                  </a:extLst>
                </a:gridCol>
              </a:tblGrid>
              <a:tr h="907273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  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которым установлены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5472">
                <a:tc>
                  <a:txBody>
                    <a:bodyPr/>
                    <a:lstStyle/>
                    <a:p>
                      <a:pPr indent="0" algn="ctr"/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12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«ЖИЛИЩЕ»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2023-2027 годы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«Обеспечение жильем молодых семей»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Молодые семьи</a:t>
                      </a:r>
                      <a:endParaRPr lang="ru" sz="1000" b="0" u="none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Постановление Правительства Московской области от 25.10.2016г. №790/39                           «Об утверждении государственной программы Московской области «Жилище» на 2017-2027</a:t>
                      </a:r>
                      <a:r>
                        <a:rPr lang="ru" sz="1000" b="0" u="none" baseline="0" dirty="0" smtClean="0">
                          <a:latin typeface="Times New Roman"/>
                        </a:rPr>
                        <a:t> годы;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04.05.2022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659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 утверждении административного регламента предоставления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услуги по признанию молодых семей участницами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по обеспечению жильем молодых семей ведомственной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целевой программы «Оказание государственной поддержки гражданам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обеспечении жильем и оплате жилищно-коммунальных услуг»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государственной программы Российской Федерации «Обеспечение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доступным и комфортным жильем и коммунальными услугами граждан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Российской Федерации», подпрограммы «Обеспечение жильем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молодых семей» государственной программы Московской области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«Жилище» на 2017-2027 годы и подпрограммы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«Обеспечение жильем молодых семей» муниципальной 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 «Жилище» на 2023 - 2027 годы</a:t>
                      </a: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мероприятий  по обеспечению жильем молодых семей (Федеральный бюджет, Областной бюджет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местный бюджет)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2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Расчет размера по социальной выплате проводиться исходя из норм  общей площади жилого</a:t>
                      </a:r>
                      <a:r>
                        <a:rPr lang="ru" sz="92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помещения, установленной для семей разной численности, количества членов молодой семьи и норматива стоимости 1 кв.м. </a:t>
                      </a:r>
                      <a:r>
                        <a:rPr lang="ru-RU" sz="92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</a:t>
                      </a:r>
                      <a:r>
                        <a:rPr lang="ru" sz="92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бщей площади жилья по Талдомскому городскому округа , что составляет 43% от размера социальной выплаты</a:t>
                      </a:r>
                      <a:endParaRPr lang="ru" sz="92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31 240,41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253" y="4069582"/>
            <a:ext cx="3826745" cy="27884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15611" y="6189785"/>
            <a:ext cx="389038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Вручение  сертификатов  на  жилье  молодым  семьям  в  2023 году</a:t>
            </a:r>
            <a:endParaRPr lang="ru-RU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3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06000" cy="101019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2023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85962"/>
              </p:ext>
            </p:extLst>
          </p:nvPr>
        </p:nvGraphicFramePr>
        <p:xfrm>
          <a:off x="1" y="786184"/>
          <a:ext cx="9905999" cy="6071816"/>
        </p:xfrm>
        <a:graphic>
          <a:graphicData uri="http://schemas.openxmlformats.org/drawingml/2006/table">
            <a:tbl>
              <a:tblPr/>
              <a:tblGrid>
                <a:gridCol w="383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96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3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8295">
                  <a:extLst>
                    <a:ext uri="{9D8B030D-6E8A-4147-A177-3AD203B41FA5}">
                      <a16:colId xmlns:a16="http://schemas.microsoft.com/office/drawing/2014/main" xmlns="" val="2173873730"/>
                    </a:ext>
                  </a:extLst>
                </a:gridCol>
                <a:gridCol w="1706989">
                  <a:extLst>
                    <a:ext uri="{9D8B030D-6E8A-4147-A177-3AD203B41FA5}">
                      <a16:colId xmlns:a16="http://schemas.microsoft.com/office/drawing/2014/main" xmlns="" val="3032898420"/>
                    </a:ext>
                  </a:extLst>
                </a:gridCol>
                <a:gridCol w="1063210">
                  <a:extLst>
                    <a:ext uri="{9D8B030D-6E8A-4147-A177-3AD203B41FA5}">
                      <a16:colId xmlns:a16="http://schemas.microsoft.com/office/drawing/2014/main" xmlns="" val="4277080813"/>
                    </a:ext>
                  </a:extLst>
                </a:gridCol>
                <a:gridCol w="1117366">
                  <a:extLst>
                    <a:ext uri="{9D8B030D-6E8A-4147-A177-3AD203B41FA5}">
                      <a16:colId xmlns:a16="http://schemas.microsoft.com/office/drawing/2014/main" xmlns="" val="1051983652"/>
                    </a:ext>
                  </a:extLst>
                </a:gridCol>
                <a:gridCol w="796413">
                  <a:extLst>
                    <a:ext uri="{9D8B030D-6E8A-4147-A177-3AD203B41FA5}">
                      <a16:colId xmlns:a16="http://schemas.microsoft.com/office/drawing/2014/main" xmlns="" val="571340570"/>
                    </a:ext>
                  </a:extLst>
                </a:gridCol>
                <a:gridCol w="1056967">
                  <a:extLst>
                    <a:ext uri="{9D8B030D-6E8A-4147-A177-3AD203B41FA5}">
                      <a16:colId xmlns:a16="http://schemas.microsoft.com/office/drawing/2014/main" xmlns="" val="1712760513"/>
                    </a:ext>
                  </a:extLst>
                </a:gridCol>
              </a:tblGrid>
              <a:tr h="976268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  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которым установлены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(детей)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5548">
                <a:tc>
                  <a:txBody>
                    <a:bodyPr/>
                    <a:lstStyle/>
                    <a:p>
                      <a:pPr indent="0" algn="ctr"/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13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«ЖИЛИЩЕ»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2023-2027 годы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i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Постановление Правительства Московской области от 30.12.2022 N 1516/46«О Порядке выдачи и реализации государственного жилищного сертификата Московской области на однократное получение за счет средств бюджета Московской области социальной выплаты для приобретения жилого помещения в собственность</a:t>
                      </a:r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мероприятий по обеспечению жильем детей- сирот, оставшихся без попечительства родителей 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Расчет размера по социальной выплате проводиться исходя из норм  общей площади жилого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помещения, установленной для детей-сирот,оставшихся без попечения родителей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и норматива стоимости 1 кв.м 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бщей площади жилья по Талдомскому городскому округу 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9 281,00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90" y="4375354"/>
            <a:ext cx="4026310" cy="2482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354"/>
            <a:ext cx="4159045" cy="24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06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0" y="-59435"/>
            <a:ext cx="9906000" cy="361637"/>
          </a:xfrm>
          <a:prstGeom prst="rect">
            <a:avLst/>
          </a:prstGeom>
          <a:gradFill flip="none" rotWithShape="1">
            <a:gsLst>
              <a:gs pos="26000">
                <a:schemeClr val="accent1">
                  <a:lumMod val="20000"/>
                  <a:lumOff val="80000"/>
                </a:schemeClr>
              </a:gs>
              <a:gs pos="50000">
                <a:srgbClr val="FDFFE7"/>
              </a:gs>
              <a:gs pos="100000">
                <a:srgbClr val="FDFFE7"/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indent="0">
              <a:spcAft>
                <a:spcPts val="630"/>
              </a:spcAft>
            </a:pPr>
            <a:r>
              <a:rPr lang="ru" sz="1700" b="1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</a:t>
            </a:r>
            <a:r>
              <a:rPr lang="ru" sz="17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</a:t>
            </a:r>
            <a:r>
              <a:rPr lang="ru" sz="17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расходах бюджета с учетом интересов целевых </a:t>
            </a:r>
            <a:r>
              <a:rPr lang="ru" sz="17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групп пользователей </a:t>
            </a:r>
            <a:r>
              <a:rPr lang="ru" sz="17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за </a:t>
            </a:r>
            <a:r>
              <a:rPr lang="ru" sz="175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175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318362"/>
              </p:ext>
            </p:extLst>
          </p:nvPr>
        </p:nvGraphicFramePr>
        <p:xfrm>
          <a:off x="2" y="301752"/>
          <a:ext cx="9920746" cy="6556247"/>
        </p:xfrm>
        <a:graphic>
          <a:graphicData uri="http://schemas.openxmlformats.org/drawingml/2006/table">
            <a:tbl>
              <a:tblPr/>
              <a:tblGrid>
                <a:gridCol w="422793">
                  <a:extLst>
                    <a:ext uri="{9D8B030D-6E8A-4147-A177-3AD203B41FA5}">
                      <a16:colId xmlns:a16="http://schemas.microsoft.com/office/drawing/2014/main" xmlns="" val="494864791"/>
                    </a:ext>
                  </a:extLst>
                </a:gridCol>
                <a:gridCol w="1174781">
                  <a:extLst>
                    <a:ext uri="{9D8B030D-6E8A-4147-A177-3AD203B41FA5}">
                      <a16:colId xmlns:a16="http://schemas.microsoft.com/office/drawing/2014/main" xmlns="" val="4223443919"/>
                    </a:ext>
                  </a:extLst>
                </a:gridCol>
                <a:gridCol w="1252421">
                  <a:extLst>
                    <a:ext uri="{9D8B030D-6E8A-4147-A177-3AD203B41FA5}">
                      <a16:colId xmlns:a16="http://schemas.microsoft.com/office/drawing/2014/main" xmlns="" val="4070082308"/>
                    </a:ext>
                  </a:extLst>
                </a:gridCol>
                <a:gridCol w="1195296">
                  <a:extLst>
                    <a:ext uri="{9D8B030D-6E8A-4147-A177-3AD203B41FA5}">
                      <a16:colId xmlns:a16="http://schemas.microsoft.com/office/drawing/2014/main" xmlns="" val="156657137"/>
                    </a:ext>
                  </a:extLst>
                </a:gridCol>
                <a:gridCol w="1588591">
                  <a:extLst>
                    <a:ext uri="{9D8B030D-6E8A-4147-A177-3AD203B41FA5}">
                      <a16:colId xmlns:a16="http://schemas.microsoft.com/office/drawing/2014/main" xmlns="" val="2335223348"/>
                    </a:ext>
                  </a:extLst>
                </a:gridCol>
                <a:gridCol w="1279083">
                  <a:extLst>
                    <a:ext uri="{9D8B030D-6E8A-4147-A177-3AD203B41FA5}">
                      <a16:colId xmlns:a16="http://schemas.microsoft.com/office/drawing/2014/main" xmlns="" val="3356364127"/>
                    </a:ext>
                  </a:extLst>
                </a:gridCol>
                <a:gridCol w="929423">
                  <a:extLst>
                    <a:ext uri="{9D8B030D-6E8A-4147-A177-3AD203B41FA5}">
                      <a16:colId xmlns:a16="http://schemas.microsoft.com/office/drawing/2014/main" xmlns="" val="2355800611"/>
                    </a:ext>
                  </a:extLst>
                </a:gridCol>
                <a:gridCol w="939556">
                  <a:extLst>
                    <a:ext uri="{9D8B030D-6E8A-4147-A177-3AD203B41FA5}">
                      <a16:colId xmlns:a16="http://schemas.microsoft.com/office/drawing/2014/main" xmlns="" val="689797721"/>
                    </a:ext>
                  </a:extLst>
                </a:gridCol>
                <a:gridCol w="1138802">
                  <a:extLst>
                    <a:ext uri="{9D8B030D-6E8A-4147-A177-3AD203B41FA5}">
                      <a16:colId xmlns:a16="http://schemas.microsoft.com/office/drawing/2014/main" xmlns="" val="3069112210"/>
                    </a:ext>
                  </a:extLst>
                </a:gridCol>
              </a:tblGrid>
              <a:tr h="99902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 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Мера социальной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(р</a:t>
                      </a:r>
                      <a:r>
                        <a:rPr lang="ru" sz="1000" b="1" dirty="0" smtClean="0">
                          <a:latin typeface="Times New Roman"/>
                        </a:rPr>
                        <a:t>уб.)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Исполнено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за 2023 год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070385537"/>
                  </a:ext>
                </a:extLst>
              </a:tr>
              <a:tr h="5557226">
                <a:tc>
                  <a:txBody>
                    <a:bodyPr/>
                    <a:lstStyle/>
                    <a:p>
                      <a:pPr indent="0" algn="ctr"/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14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институтов гражданского общества, повышение эффективности местного самоуправления и реализации молодежной политики«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</a:t>
                      </a: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информирования населения о деятельности органов местного самоуправления Московской области, создание комфортной  современной 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медиасреды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l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  <a:r>
                        <a:rPr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1200" b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«Об утверждении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</a:p>
                    <a:p>
                      <a:pPr algn="ctr"/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годы»</a:t>
                      </a:r>
                    </a:p>
                    <a:p>
                      <a:pPr algn="l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бесплатной подписки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местной газеты «Заря»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998,28</a:t>
                      </a:r>
                    </a:p>
                  </a:txBody>
                  <a:tcP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580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2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latin typeface="Times New Roman"/>
                        </a:rPr>
                        <a:t>579,00</a:t>
                      </a:r>
                      <a:endParaRPr lang="ru" sz="12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814658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84" y="4263888"/>
            <a:ext cx="4272115" cy="2594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3888"/>
            <a:ext cx="4041058" cy="25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6600">
              <a:srgbClr val="FFEFFE"/>
            </a:gs>
            <a:gs pos="0">
              <a:srgbClr val="FDFFE7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43546" cy="6071616"/>
          </a:xfrm>
          <a:prstGeom prst="rect">
            <a:avLst/>
          </a:prstGeom>
          <a:gradFill>
            <a:gsLst>
              <a:gs pos="36600">
                <a:srgbClr val="FFEFFE"/>
              </a:gs>
              <a:gs pos="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83" y="768097"/>
            <a:ext cx="4416552" cy="610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45000">
                <a:srgbClr val="FFFDDD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 ТАЛДОМСКОГО ГОРОДСКОГО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БЮДЖЕТНОМ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 В 2023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86983" y="4462271"/>
            <a:ext cx="1487057" cy="214884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5" y="4340888"/>
            <a:ext cx="1381125" cy="227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33083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1"/>
            <a:ext cx="9906000" cy="8842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 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классификации    расходов бюджета Талдомского городского округа за  2023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864151"/>
          <a:ext cx="9905999" cy="5993849"/>
        </p:xfrm>
        <a:graphic>
          <a:graphicData uri="http://schemas.openxmlformats.org/drawingml/2006/table">
            <a:tbl>
              <a:tblPr/>
              <a:tblGrid>
                <a:gridCol w="163507">
                  <a:extLst>
                    <a:ext uri="{9D8B030D-6E8A-4147-A177-3AD203B41FA5}">
                      <a16:colId xmlns:a16="http://schemas.microsoft.com/office/drawing/2014/main" xmlns="" val="1750169411"/>
                    </a:ext>
                  </a:extLst>
                </a:gridCol>
                <a:gridCol w="5938171">
                  <a:extLst>
                    <a:ext uri="{9D8B030D-6E8A-4147-A177-3AD203B41FA5}">
                      <a16:colId xmlns:a16="http://schemas.microsoft.com/office/drawing/2014/main" xmlns="" val="1779127653"/>
                    </a:ext>
                  </a:extLst>
                </a:gridCol>
                <a:gridCol w="614252">
                  <a:extLst>
                    <a:ext uri="{9D8B030D-6E8A-4147-A177-3AD203B41FA5}">
                      <a16:colId xmlns:a16="http://schemas.microsoft.com/office/drawing/2014/main" xmlns="" val="2743998485"/>
                    </a:ext>
                  </a:extLst>
                </a:gridCol>
                <a:gridCol w="1552734">
                  <a:extLst>
                    <a:ext uri="{9D8B030D-6E8A-4147-A177-3AD203B41FA5}">
                      <a16:colId xmlns:a16="http://schemas.microsoft.com/office/drawing/2014/main" xmlns="" val="3177269548"/>
                    </a:ext>
                  </a:extLst>
                </a:gridCol>
                <a:gridCol w="756459">
                  <a:extLst>
                    <a:ext uri="{9D8B030D-6E8A-4147-A177-3AD203B41FA5}">
                      <a16:colId xmlns:a16="http://schemas.microsoft.com/office/drawing/2014/main" xmlns="" val="61671046"/>
                    </a:ext>
                  </a:extLst>
                </a:gridCol>
                <a:gridCol w="880876">
                  <a:extLst>
                    <a:ext uri="{9D8B030D-6E8A-4147-A177-3AD203B41FA5}">
                      <a16:colId xmlns:a16="http://schemas.microsoft.com/office/drawing/2014/main" xmlns="" val="259937794"/>
                    </a:ext>
                  </a:extLst>
                </a:gridCol>
              </a:tblGrid>
              <a:tr h="26897"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49142798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</a:t>
                      </a:r>
                    </a:p>
                    <a:p>
                      <a:pPr algn="ctr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75549311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414 729,93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396 474,03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54696023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высшего должностного лица субъекта Российской Федерации и муниципального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3 910,20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2 885,12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89385803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3 138,30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2 814,80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51837950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130 434,40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128 741,26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96396062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23 444,80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23 186,80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70462588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проведение выборов и референдумов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3741472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71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63269880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1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247 801,33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233 520,15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537698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3 392,82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8768907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вневойсковая подготовка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3 327,82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038368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45477373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и правоохранительная деятельность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34 947,50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80031694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3 115,34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085,28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22431166"/>
                  </a:ext>
                </a:extLst>
              </a:tr>
              <a:tr h="20130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88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8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10 570,96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5991446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безопасности и правоохранительной деятельности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21 261,20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21 002,55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1807649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802 001,14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781 442,88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25420802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рыболовство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5 856,00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5 848,64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403364689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39489310"/>
                  </a:ext>
                </a:extLst>
              </a:tr>
              <a:tr h="311050">
                <a:tc gridSpan="2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57 992,88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53 742,88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69127686"/>
                  </a:ext>
                </a:extLst>
              </a:tr>
              <a:tr h="31001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(дорожные фонды)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728 468,71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712 377,67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97,79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4857248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4 587,55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4 379,90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9925317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5 093,79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7412535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740 304,53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703 892,83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895937873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48 784,66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48 120,03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7302565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93 210,94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63 148,62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86951176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514 090,43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508 422,54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66524802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жилищно-коммунального хозяйства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84 218,50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84 201,64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1211977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478 344,88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83536125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28630958"/>
                  </a:ext>
                </a:extLst>
              </a:tr>
              <a:tr h="15605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охраны 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478 011,54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475 686,02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2910056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350477" y="753626"/>
            <a:ext cx="555523" cy="1306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(тыс. руб</a:t>
            </a:r>
            <a:r>
              <a:rPr lang="ru" sz="800" dirty="0">
                <a:latin typeface="Times New Roman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8985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64008"/>
            <a:ext cx="9906000" cy="1184470"/>
          </a:xfrm>
          <a:prstGeom prst="rect">
            <a:avLst/>
          </a:prstGeom>
          <a:gradFill flip="none" rotWithShape="1"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классификации  расходов бюджета Талдомского городского округа за  2023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57188" y="894735"/>
            <a:ext cx="766916" cy="20254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9832" y="1124711"/>
          <a:ext cx="9896166" cy="5733354"/>
        </p:xfrm>
        <a:graphic>
          <a:graphicData uri="http://schemas.openxmlformats.org/drawingml/2006/table">
            <a:tbl>
              <a:tblPr/>
              <a:tblGrid>
                <a:gridCol w="5409855">
                  <a:extLst>
                    <a:ext uri="{9D8B030D-6E8A-4147-A177-3AD203B41FA5}">
                      <a16:colId xmlns:a16="http://schemas.microsoft.com/office/drawing/2014/main" xmlns="" val="2873364885"/>
                    </a:ext>
                  </a:extLst>
                </a:gridCol>
                <a:gridCol w="751270">
                  <a:extLst>
                    <a:ext uri="{9D8B030D-6E8A-4147-A177-3AD203B41FA5}">
                      <a16:colId xmlns:a16="http://schemas.microsoft.com/office/drawing/2014/main" xmlns="" val="2290232714"/>
                    </a:ext>
                  </a:extLst>
                </a:gridCol>
                <a:gridCol w="1541065">
                  <a:extLst>
                    <a:ext uri="{9D8B030D-6E8A-4147-A177-3AD203B41FA5}">
                      <a16:colId xmlns:a16="http://schemas.microsoft.com/office/drawing/2014/main" xmlns="" val="3325010429"/>
                    </a:ext>
                  </a:extLst>
                </a:gridCol>
                <a:gridCol w="1002157">
                  <a:extLst>
                    <a:ext uri="{9D8B030D-6E8A-4147-A177-3AD203B41FA5}">
                      <a16:colId xmlns:a16="http://schemas.microsoft.com/office/drawing/2014/main" xmlns="" val="4283207111"/>
                    </a:ext>
                  </a:extLst>
                </a:gridCol>
                <a:gridCol w="1191819">
                  <a:extLst>
                    <a:ext uri="{9D8B030D-6E8A-4147-A177-3AD203B41FA5}">
                      <a16:colId xmlns:a16="http://schemas.microsoft.com/office/drawing/2014/main" xmlns="" val="1436979168"/>
                    </a:ext>
                  </a:extLst>
                </a:gridCol>
              </a:tblGrid>
              <a:tr h="345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                   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78979915"/>
                  </a:ext>
                </a:extLst>
              </a:tr>
              <a:tr h="226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Образование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1 345 085,46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1 326 401,19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15191918"/>
                  </a:ext>
                </a:extLst>
              </a:tr>
              <a:tr h="169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417 464,71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416 491,58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35713938"/>
                  </a:ext>
                </a:extLst>
              </a:tr>
              <a:tr h="1985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744 731,60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732 776,13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27034833"/>
                  </a:ext>
                </a:extLst>
              </a:tr>
              <a:tr h="205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детей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129 257,28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125 424,62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725081995"/>
                  </a:ext>
                </a:extLst>
              </a:tr>
              <a:tr h="169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12 259,80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12 110,22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1222720"/>
                  </a:ext>
                </a:extLst>
              </a:tr>
              <a:tr h="184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образования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41 372,07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39 598,64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62779309"/>
                  </a:ext>
                </a:extLst>
              </a:tr>
              <a:tr h="204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кинематография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307 157,54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306 414,17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15145909"/>
                  </a:ext>
                </a:extLst>
              </a:tr>
              <a:tr h="2653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277 224,21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276 808,57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779937994"/>
                  </a:ext>
                </a:extLst>
              </a:tr>
              <a:tr h="2102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культуры, кинематографии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29 933,34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29 605,60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03780537"/>
                  </a:ext>
                </a:extLst>
              </a:tr>
              <a:tr h="2102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64 224,57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62 632,34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91054754"/>
                  </a:ext>
                </a:extLst>
              </a:tr>
              <a:tr h="184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11 881,23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11 546,24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90464701"/>
                  </a:ext>
                </a:extLst>
              </a:tr>
              <a:tr h="169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населения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13412964"/>
                  </a:ext>
                </a:extLst>
              </a:tr>
              <a:tr h="190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 и детства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51 518,34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50 261,10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90807353"/>
                  </a:ext>
                </a:extLst>
              </a:tr>
              <a:tr h="184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социальной политики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10352918"/>
                  </a:ext>
                </a:extLst>
              </a:tr>
              <a:tr h="224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115 791,58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28183804"/>
                  </a:ext>
                </a:extLst>
              </a:tr>
              <a:tr h="205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91 248,62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91 198,62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319205684"/>
                  </a:ext>
                </a:extLst>
              </a:tr>
              <a:tr h="1826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5 109,65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4 897,86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04207325"/>
                  </a:ext>
                </a:extLst>
              </a:tr>
              <a:tr h="2206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высших достижений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50844105"/>
                  </a:ext>
                </a:extLst>
              </a:tr>
              <a:tr h="271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19 933,21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18 918,79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78261129"/>
                  </a:ext>
                </a:extLst>
              </a:tr>
              <a:tr h="277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печать и издательства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4 693,14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4 355,79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54482098"/>
                  </a:ext>
                </a:extLst>
              </a:tr>
              <a:tr h="170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средств 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15 240,07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14 563,00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61233420"/>
                  </a:ext>
                </a:extLst>
              </a:tr>
              <a:tr h="170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22053121"/>
                  </a:ext>
                </a:extLst>
              </a:tr>
              <a:tr h="1709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57046027"/>
                  </a:ext>
                </a:extLst>
              </a:tr>
              <a:tr h="72305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4 325 935,26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4 225 724,19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04473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0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1280" y="-128284"/>
            <a:ext cx="9987280" cy="1738938"/>
          </a:xfrm>
          <a:prstGeom prst="rect">
            <a:avLst/>
          </a:prstGeom>
          <a:gradFill>
            <a:gsLst>
              <a:gs pos="16788">
                <a:srgbClr val="DEF6FE"/>
              </a:gs>
              <a:gs pos="55000">
                <a:srgbClr val="FDFFE7"/>
              </a:gs>
              <a:gs pos="96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endParaRPr lang="ru" sz="2200" b="1" dirty="0" smtClean="0"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spcAft>
                <a:spcPts val="63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</a:t>
            </a: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за 2023 год</a:t>
            </a:r>
          </a:p>
          <a:p>
            <a:pPr indent="0" algn="r">
              <a:spcAft>
                <a:spcPts val="630"/>
              </a:spcAft>
            </a:pPr>
            <a:r>
              <a:rPr lang="ru" sz="700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(процент исполнения  ассигнований  по разделам и подразделам в общей структуре  расходов,в %)</a:t>
            </a:r>
          </a:p>
          <a:p>
            <a:pPr indent="0" algn="ctr">
              <a:spcAft>
                <a:spcPts val="630"/>
              </a:spcAft>
            </a:pPr>
            <a:endParaRPr lang="ru" sz="2400" b="1" dirty="0" smtClean="0"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spcAft>
                <a:spcPts val="630"/>
              </a:spcAft>
            </a:pPr>
            <a:endParaRPr lang="ru" sz="1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34726689"/>
              </p:ext>
            </p:extLst>
          </p:nvPr>
        </p:nvGraphicFramePr>
        <p:xfrm>
          <a:off x="-81280" y="863600"/>
          <a:ext cx="9987280" cy="6069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73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85248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906769"/>
              </p:ext>
            </p:extLst>
          </p:nvPr>
        </p:nvGraphicFramePr>
        <p:xfrm>
          <a:off x="0" y="1976284"/>
          <a:ext cx="9901084" cy="2222090"/>
        </p:xfrm>
        <a:graphic>
          <a:graphicData uri="http://schemas.openxmlformats.org/drawingml/2006/table">
            <a:tbl>
              <a:tblPr/>
              <a:tblGrid>
                <a:gridCol w="2496312">
                  <a:extLst>
                    <a:ext uri="{9D8B030D-6E8A-4147-A177-3AD203B41FA5}">
                      <a16:colId xmlns:a16="http://schemas.microsoft.com/office/drawing/2014/main" xmlns="" val="2420316440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xmlns="" val="1755941166"/>
                    </a:ext>
                  </a:extLst>
                </a:gridCol>
                <a:gridCol w="1052263">
                  <a:extLst>
                    <a:ext uri="{9D8B030D-6E8A-4147-A177-3AD203B41FA5}">
                      <a16:colId xmlns:a16="http://schemas.microsoft.com/office/drawing/2014/main" xmlns="" val="1690554458"/>
                    </a:ext>
                  </a:extLst>
                </a:gridCol>
                <a:gridCol w="1434905">
                  <a:extLst>
                    <a:ext uri="{9D8B030D-6E8A-4147-A177-3AD203B41FA5}">
                      <a16:colId xmlns:a16="http://schemas.microsoft.com/office/drawing/2014/main" xmlns="" val="3864040599"/>
                    </a:ext>
                  </a:extLst>
                </a:gridCol>
                <a:gridCol w="2768764">
                  <a:extLst>
                    <a:ext uri="{9D8B030D-6E8A-4147-A177-3AD203B41FA5}">
                      <a16:colId xmlns:a16="http://schemas.microsoft.com/office/drawing/2014/main" xmlns="" val="3827830847"/>
                    </a:ext>
                  </a:extLst>
                </a:gridCol>
              </a:tblGrid>
              <a:tr h="222209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Создание и обеспечение функционирования центров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естественно-научной и технологической направленностей  в общеобразовательных организациях, расположенных в сельской местности и малых городах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i="1" baseline="0" dirty="0" smtClean="0">
                          <a:solidFill>
                            <a:srgbClr val="002060"/>
                          </a:solidFill>
                          <a:latin typeface="Times New Roman"/>
                        </a:rPr>
                        <a:t>МОУ Запрудненская гимназия Талдомского городского округа</a:t>
                      </a:r>
                      <a:endParaRPr lang="ru" sz="12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Талдомский городской округ,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Запрудня,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Карла-Маркса, д.4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август             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3,07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технологической направленностей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открыт центр "Точка роста" 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в  МОУ "Запрудненская гимназия"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670648"/>
              </p:ext>
            </p:extLst>
          </p:nvPr>
        </p:nvGraphicFramePr>
        <p:xfrm>
          <a:off x="1" y="804673"/>
          <a:ext cx="9901083" cy="1184902"/>
        </p:xfrm>
        <a:graphic>
          <a:graphicData uri="http://schemas.openxmlformats.org/drawingml/2006/table">
            <a:tbl>
              <a:tblPr/>
              <a:tblGrid>
                <a:gridCol w="2491676">
                  <a:extLst>
                    <a:ext uri="{9D8B030D-6E8A-4147-A177-3AD203B41FA5}">
                      <a16:colId xmlns:a16="http://schemas.microsoft.com/office/drawing/2014/main" xmlns="" val="3149820572"/>
                    </a:ext>
                  </a:extLst>
                </a:gridCol>
                <a:gridCol w="2150225">
                  <a:extLst>
                    <a:ext uri="{9D8B030D-6E8A-4147-A177-3AD203B41FA5}">
                      <a16:colId xmlns:a16="http://schemas.microsoft.com/office/drawing/2014/main" xmlns="" val="4249678096"/>
                    </a:ext>
                  </a:extLst>
                </a:gridCol>
                <a:gridCol w="1061270">
                  <a:extLst>
                    <a:ext uri="{9D8B030D-6E8A-4147-A177-3AD203B41FA5}">
                      <a16:colId xmlns:a16="http://schemas.microsoft.com/office/drawing/2014/main" xmlns="" val="2148906703"/>
                    </a:ext>
                  </a:extLst>
                </a:gridCol>
                <a:gridCol w="1430407">
                  <a:extLst>
                    <a:ext uri="{9D8B030D-6E8A-4147-A177-3AD203B41FA5}">
                      <a16:colId xmlns:a16="http://schemas.microsoft.com/office/drawing/2014/main" xmlns="" val="2539189355"/>
                    </a:ext>
                  </a:extLst>
                </a:gridCol>
                <a:gridCol w="2767505">
                  <a:extLst>
                    <a:ext uri="{9D8B030D-6E8A-4147-A177-3AD203B41FA5}">
                      <a16:colId xmlns:a16="http://schemas.microsoft.com/office/drawing/2014/main" xmlns="" val="3555023917"/>
                    </a:ext>
                  </a:extLst>
                </a:gridCol>
              </a:tblGrid>
              <a:tr h="1184902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15203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9" y="4208206"/>
            <a:ext cx="5014778" cy="2649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619" y="4208206"/>
            <a:ext cx="4916129" cy="26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455285"/>
              </p:ext>
            </p:extLst>
          </p:nvPr>
        </p:nvGraphicFramePr>
        <p:xfrm>
          <a:off x="0" y="1999623"/>
          <a:ext cx="9910916" cy="2110262"/>
        </p:xfrm>
        <a:graphic>
          <a:graphicData uri="http://schemas.openxmlformats.org/drawingml/2006/table">
            <a:tbl>
              <a:tblPr/>
              <a:tblGrid>
                <a:gridCol w="2924070">
                  <a:extLst>
                    <a:ext uri="{9D8B030D-6E8A-4147-A177-3AD203B41FA5}">
                      <a16:colId xmlns:a16="http://schemas.microsoft.com/office/drawing/2014/main" xmlns="" val="2420316440"/>
                    </a:ext>
                  </a:extLst>
                </a:gridCol>
                <a:gridCol w="1527350">
                  <a:extLst>
                    <a:ext uri="{9D8B030D-6E8A-4147-A177-3AD203B41FA5}">
                      <a16:colId xmlns:a16="http://schemas.microsoft.com/office/drawing/2014/main" xmlns="" val="1755941166"/>
                    </a:ext>
                  </a:extLst>
                </a:gridCol>
                <a:gridCol w="1215850">
                  <a:extLst>
                    <a:ext uri="{9D8B030D-6E8A-4147-A177-3AD203B41FA5}">
                      <a16:colId xmlns:a16="http://schemas.microsoft.com/office/drawing/2014/main" xmlns="" val="1690554458"/>
                    </a:ext>
                  </a:extLst>
                </a:gridCol>
                <a:gridCol w="1467060">
                  <a:extLst>
                    <a:ext uri="{9D8B030D-6E8A-4147-A177-3AD203B41FA5}">
                      <a16:colId xmlns:a16="http://schemas.microsoft.com/office/drawing/2014/main" xmlns="" val="3864040599"/>
                    </a:ext>
                  </a:extLst>
                </a:gridCol>
                <a:gridCol w="2776586">
                  <a:extLst>
                    <a:ext uri="{9D8B030D-6E8A-4147-A177-3AD203B41FA5}">
                      <a16:colId xmlns:a16="http://schemas.microsoft.com/office/drawing/2014/main" xmlns="" val="3827830847"/>
                    </a:ext>
                  </a:extLst>
                </a:gridCol>
              </a:tblGrid>
              <a:tr h="211026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программы по благоустройству территории муниципальных общеобразовательных организаций, в зданиях которых выполнен капитальный ремонт</a:t>
                      </a:r>
                      <a:endParaRPr lang="ru" sz="1200" b="0" i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1" i="1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</a:rPr>
                        <a:t> М</a:t>
                      </a:r>
                      <a:r>
                        <a:rPr lang="ru-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</a:rPr>
                        <a:t>у</a:t>
                      </a:r>
                      <a:r>
                        <a:rPr lang="ru" sz="12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</a:rPr>
                        <a:t>ниципальное образовательное учреждение средняя общеобразовательная школа № 1 г. Талдома</a:t>
                      </a:r>
                      <a:endParaRPr lang="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Талдом,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ул. Орлова, д.5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август             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8,26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территорий, прилегающих к зданиям муниципальных общеобразовательных организаций-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Благоустроена территория МОУ СОШ №1 г. Талдома</a:t>
                      </a:r>
                      <a:endParaRPr lang="ru-RU" sz="12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461317"/>
              </p:ext>
            </p:extLst>
          </p:nvPr>
        </p:nvGraphicFramePr>
        <p:xfrm>
          <a:off x="1" y="804672"/>
          <a:ext cx="9910915" cy="1255240"/>
        </p:xfrm>
        <a:graphic>
          <a:graphicData uri="http://schemas.openxmlformats.org/drawingml/2006/table">
            <a:tbl>
              <a:tblPr/>
              <a:tblGrid>
                <a:gridCol w="2924069">
                  <a:extLst>
                    <a:ext uri="{9D8B030D-6E8A-4147-A177-3AD203B41FA5}">
                      <a16:colId xmlns:a16="http://schemas.microsoft.com/office/drawing/2014/main" xmlns="" val="3149820572"/>
                    </a:ext>
                  </a:extLst>
                </a:gridCol>
                <a:gridCol w="1527350">
                  <a:extLst>
                    <a:ext uri="{9D8B030D-6E8A-4147-A177-3AD203B41FA5}">
                      <a16:colId xmlns:a16="http://schemas.microsoft.com/office/drawing/2014/main" xmlns="" val="4249678096"/>
                    </a:ext>
                  </a:extLst>
                </a:gridCol>
                <a:gridCol w="1215850">
                  <a:extLst>
                    <a:ext uri="{9D8B030D-6E8A-4147-A177-3AD203B41FA5}">
                      <a16:colId xmlns:a16="http://schemas.microsoft.com/office/drawing/2014/main" xmlns="" val="2148906703"/>
                    </a:ext>
                  </a:extLst>
                </a:gridCol>
                <a:gridCol w="1466309">
                  <a:extLst>
                    <a:ext uri="{9D8B030D-6E8A-4147-A177-3AD203B41FA5}">
                      <a16:colId xmlns:a16="http://schemas.microsoft.com/office/drawing/2014/main" xmlns="" val="2539189355"/>
                    </a:ext>
                  </a:extLst>
                </a:gridCol>
                <a:gridCol w="2777337">
                  <a:extLst>
                    <a:ext uri="{9D8B030D-6E8A-4147-A177-3AD203B41FA5}">
                      <a16:colId xmlns:a16="http://schemas.microsoft.com/office/drawing/2014/main" xmlns="" val="3555023917"/>
                    </a:ext>
                  </a:extLst>
                </a:gridCol>
              </a:tblGrid>
              <a:tr h="125524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15203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9549"/>
            <a:ext cx="5019040" cy="2728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040" y="4129550"/>
            <a:ext cx="4886960" cy="27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5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657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874713"/>
              </p:ext>
            </p:extLst>
          </p:nvPr>
        </p:nvGraphicFramePr>
        <p:xfrm>
          <a:off x="0" y="877824"/>
          <a:ext cx="9901084" cy="1287860"/>
        </p:xfrm>
        <a:graphic>
          <a:graphicData uri="http://schemas.openxmlformats.org/drawingml/2006/table">
            <a:tbl>
              <a:tblPr/>
              <a:tblGrid>
                <a:gridCol w="2250831">
                  <a:extLst>
                    <a:ext uri="{9D8B030D-6E8A-4147-A177-3AD203B41FA5}">
                      <a16:colId xmlns:a16="http://schemas.microsoft.com/office/drawing/2014/main" xmlns="" val="3575242714"/>
                    </a:ext>
                  </a:extLst>
                </a:gridCol>
                <a:gridCol w="2147528">
                  <a:extLst>
                    <a:ext uri="{9D8B030D-6E8A-4147-A177-3AD203B41FA5}">
                      <a16:colId xmlns:a16="http://schemas.microsoft.com/office/drawing/2014/main" xmlns="" val="3391855863"/>
                    </a:ext>
                  </a:extLst>
                </a:gridCol>
                <a:gridCol w="1168799">
                  <a:extLst>
                    <a:ext uri="{9D8B030D-6E8A-4147-A177-3AD203B41FA5}">
                      <a16:colId xmlns:a16="http://schemas.microsoft.com/office/drawing/2014/main" xmlns="" val="1743198474"/>
                    </a:ext>
                  </a:extLst>
                </a:gridCol>
                <a:gridCol w="1436543">
                  <a:extLst>
                    <a:ext uri="{9D8B030D-6E8A-4147-A177-3AD203B41FA5}">
                      <a16:colId xmlns:a16="http://schemas.microsoft.com/office/drawing/2014/main" xmlns="" val="162547160"/>
                    </a:ext>
                  </a:extLst>
                </a:gridCol>
                <a:gridCol w="2897383">
                  <a:extLst>
                    <a:ext uri="{9D8B030D-6E8A-4147-A177-3AD203B41FA5}">
                      <a16:colId xmlns:a16="http://schemas.microsoft.com/office/drawing/2014/main" xmlns="" val="1475654829"/>
                    </a:ext>
                  </a:extLst>
                </a:gridCol>
              </a:tblGrid>
              <a:tr h="128786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061791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45982"/>
              </p:ext>
            </p:extLst>
          </p:nvPr>
        </p:nvGraphicFramePr>
        <p:xfrm>
          <a:off x="0" y="2130552"/>
          <a:ext cx="9901084" cy="4693920"/>
        </p:xfrm>
        <a:graphic>
          <a:graphicData uri="http://schemas.openxmlformats.org/drawingml/2006/table">
            <a:tbl>
              <a:tblPr/>
              <a:tblGrid>
                <a:gridCol w="2250831">
                  <a:extLst>
                    <a:ext uri="{9D8B030D-6E8A-4147-A177-3AD203B41FA5}">
                      <a16:colId xmlns:a16="http://schemas.microsoft.com/office/drawing/2014/main" xmlns="" val="1184211323"/>
                    </a:ext>
                  </a:extLst>
                </a:gridCol>
                <a:gridCol w="2147529">
                  <a:extLst>
                    <a:ext uri="{9D8B030D-6E8A-4147-A177-3AD203B41FA5}">
                      <a16:colId xmlns:a16="http://schemas.microsoft.com/office/drawing/2014/main" xmlns="" val="4075966219"/>
                    </a:ext>
                  </a:extLst>
                </a:gridCol>
                <a:gridCol w="1178475">
                  <a:extLst>
                    <a:ext uri="{9D8B030D-6E8A-4147-A177-3AD203B41FA5}">
                      <a16:colId xmlns:a16="http://schemas.microsoft.com/office/drawing/2014/main" xmlns="" val="3861304549"/>
                    </a:ext>
                  </a:extLst>
                </a:gridCol>
                <a:gridCol w="1426866">
                  <a:extLst>
                    <a:ext uri="{9D8B030D-6E8A-4147-A177-3AD203B41FA5}">
                      <a16:colId xmlns:a16="http://schemas.microsoft.com/office/drawing/2014/main" xmlns="" val="2232409144"/>
                    </a:ext>
                  </a:extLst>
                </a:gridCol>
                <a:gridCol w="2897383">
                  <a:extLst>
                    <a:ext uri="{9D8B030D-6E8A-4147-A177-3AD203B41FA5}">
                      <a16:colId xmlns:a16="http://schemas.microsoft.com/office/drawing/2014/main" xmlns="" val="3446974927"/>
                    </a:ext>
                  </a:extLst>
                </a:gridCol>
              </a:tblGrid>
              <a:tr h="2280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«Создание условий для обеспечения комфортного проживания жителей, в том числе в многоквартирных домах на территории Московской области»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01.20.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и модернизация детских игровых площадок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Губернаторская детская площадка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2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 ул. Ленина, д.11,13,15,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Первомайская, д.8/2,8/3,8/4,8/5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ул. Победы, д. 40,42;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п. Запрудня, ул. Приозерная, д. 1,2,3,4,5,6,7,8;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Шишунова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7, д.7А;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Талдом,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пер. Мира, д. 1,3;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28,29,30;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п. Запрудня, Пролетарский пер.,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30/1,30/2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апрель-сентябрь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28, 69</a:t>
                      </a: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детских игровых площадок 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Губернаторская детская игровая площадка в поселке  городского типа Запрудня</a:t>
                      </a:r>
                    </a:p>
                    <a:p>
                      <a:pPr algn="ctr"/>
                      <a:endParaRPr lang="ru-RU" sz="1400" b="0" i="0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76720841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289" y="4969565"/>
            <a:ext cx="2891710" cy="1888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84" y="4969565"/>
            <a:ext cx="2599604" cy="18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657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715865"/>
              </p:ext>
            </p:extLst>
          </p:nvPr>
        </p:nvGraphicFramePr>
        <p:xfrm>
          <a:off x="0" y="877824"/>
          <a:ext cx="9901084" cy="1287860"/>
        </p:xfrm>
        <a:graphic>
          <a:graphicData uri="http://schemas.openxmlformats.org/drawingml/2006/table">
            <a:tbl>
              <a:tblPr/>
              <a:tblGrid>
                <a:gridCol w="2248984">
                  <a:extLst>
                    <a:ext uri="{9D8B030D-6E8A-4147-A177-3AD203B41FA5}">
                      <a16:colId xmlns:a16="http://schemas.microsoft.com/office/drawing/2014/main" xmlns="" val="3575242714"/>
                    </a:ext>
                  </a:extLst>
                </a:gridCol>
                <a:gridCol w="2383306">
                  <a:extLst>
                    <a:ext uri="{9D8B030D-6E8A-4147-A177-3AD203B41FA5}">
                      <a16:colId xmlns:a16="http://schemas.microsoft.com/office/drawing/2014/main" xmlns="" val="3391855863"/>
                    </a:ext>
                  </a:extLst>
                </a:gridCol>
                <a:gridCol w="984739">
                  <a:extLst>
                    <a:ext uri="{9D8B030D-6E8A-4147-A177-3AD203B41FA5}">
                      <a16:colId xmlns:a16="http://schemas.microsoft.com/office/drawing/2014/main" xmlns="" val="1743198474"/>
                    </a:ext>
                  </a:extLst>
                </a:gridCol>
                <a:gridCol w="1424873">
                  <a:extLst>
                    <a:ext uri="{9D8B030D-6E8A-4147-A177-3AD203B41FA5}">
                      <a16:colId xmlns:a16="http://schemas.microsoft.com/office/drawing/2014/main" xmlns="" val="162547160"/>
                    </a:ext>
                  </a:extLst>
                </a:gridCol>
                <a:gridCol w="2859182">
                  <a:extLst>
                    <a:ext uri="{9D8B030D-6E8A-4147-A177-3AD203B41FA5}">
                      <a16:colId xmlns:a16="http://schemas.microsoft.com/office/drawing/2014/main" xmlns="" val="1475654829"/>
                    </a:ext>
                  </a:extLst>
                </a:gridCol>
              </a:tblGrid>
              <a:tr h="128786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061791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392586"/>
              </p:ext>
            </p:extLst>
          </p:nvPr>
        </p:nvGraphicFramePr>
        <p:xfrm>
          <a:off x="0" y="2097046"/>
          <a:ext cx="9906000" cy="4760954"/>
        </p:xfrm>
        <a:graphic>
          <a:graphicData uri="http://schemas.openxmlformats.org/drawingml/2006/table">
            <a:tbl>
              <a:tblPr/>
              <a:tblGrid>
                <a:gridCol w="2242882">
                  <a:extLst>
                    <a:ext uri="{9D8B030D-6E8A-4147-A177-3AD203B41FA5}">
                      <a16:colId xmlns:a16="http://schemas.microsoft.com/office/drawing/2014/main" xmlns="" val="1184211323"/>
                    </a:ext>
                  </a:extLst>
                </a:gridCol>
                <a:gridCol w="2379360">
                  <a:extLst>
                    <a:ext uri="{9D8B030D-6E8A-4147-A177-3AD203B41FA5}">
                      <a16:colId xmlns:a16="http://schemas.microsoft.com/office/drawing/2014/main" xmlns="" val="4075966219"/>
                    </a:ext>
                  </a:extLst>
                </a:gridCol>
                <a:gridCol w="994787">
                  <a:extLst>
                    <a:ext uri="{9D8B030D-6E8A-4147-A177-3AD203B41FA5}">
                      <a16:colId xmlns:a16="http://schemas.microsoft.com/office/drawing/2014/main" xmlns="" val="3861304549"/>
                    </a:ext>
                  </a:extLst>
                </a:gridCol>
                <a:gridCol w="1426866">
                  <a:extLst>
                    <a:ext uri="{9D8B030D-6E8A-4147-A177-3AD203B41FA5}">
                      <a16:colId xmlns:a16="http://schemas.microsoft.com/office/drawing/2014/main" xmlns="" val="2232409144"/>
                    </a:ext>
                  </a:extLst>
                </a:gridCol>
                <a:gridCol w="2862105">
                  <a:extLst>
                    <a:ext uri="{9D8B030D-6E8A-4147-A177-3AD203B41FA5}">
                      <a16:colId xmlns:a16="http://schemas.microsoft.com/office/drawing/2014/main" xmlns="" val="3446974927"/>
                    </a:ext>
                  </a:extLst>
                </a:gridCol>
              </a:tblGrid>
              <a:tr h="47609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ТКО «Талдомский»,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которая проводятся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Государственной программы Московской области "Экология и окружающая среда Подмосковья" Федеральной программы «Чистая страна» национального проекта «Экология»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Мероприятие G1.01. </a:t>
                      </a:r>
                      <a:r>
                        <a:rPr lang="ru-RU" sz="132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несанкционированных свалок в границах городов 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наиболее опасных объектов накопленного экологического вреда окружающей среде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2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Рекультивация полигона по переработке</a:t>
                      </a:r>
                      <a:r>
                        <a:rPr lang="ru-RU" sz="132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твердых коммунальных отходов</a:t>
                      </a:r>
                      <a:endParaRPr lang="ru-RU" sz="1320" b="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Талдом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475 114,00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наиболее опасных объектов накопленного вреда окружающей среде -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произведена рекультивация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полигона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переработке твердых коммунальных отходов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400" b="0" i="0" u="none" strike="noStrike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0" i="0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7672084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43" y="4542504"/>
            <a:ext cx="3810428" cy="2315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71" y="4542503"/>
            <a:ext cx="3849330" cy="23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74993"/>
              </p:ext>
            </p:extLst>
          </p:nvPr>
        </p:nvGraphicFramePr>
        <p:xfrm>
          <a:off x="1" y="860104"/>
          <a:ext cx="9905999" cy="5991034"/>
        </p:xfrm>
        <a:graphic>
          <a:graphicData uri="http://schemas.openxmlformats.org/drawingml/2006/table">
            <a:tbl>
              <a:tblPr/>
              <a:tblGrid>
                <a:gridCol w="1979863">
                  <a:extLst>
                    <a:ext uri="{9D8B030D-6E8A-4147-A177-3AD203B41FA5}">
                      <a16:colId xmlns:a16="http://schemas.microsoft.com/office/drawing/2014/main" xmlns="" val="2464695047"/>
                    </a:ext>
                  </a:extLst>
                </a:gridCol>
                <a:gridCol w="2296121">
                  <a:extLst>
                    <a:ext uri="{9D8B030D-6E8A-4147-A177-3AD203B41FA5}">
                      <a16:colId xmlns:a16="http://schemas.microsoft.com/office/drawing/2014/main" xmlns="" val="1439882439"/>
                    </a:ext>
                  </a:extLst>
                </a:gridCol>
                <a:gridCol w="1043153">
                  <a:extLst>
                    <a:ext uri="{9D8B030D-6E8A-4147-A177-3AD203B41FA5}">
                      <a16:colId xmlns:a16="http://schemas.microsoft.com/office/drawing/2014/main" xmlns="" val="2749574323"/>
                    </a:ext>
                  </a:extLst>
                </a:gridCol>
                <a:gridCol w="1477354">
                  <a:extLst>
                    <a:ext uri="{9D8B030D-6E8A-4147-A177-3AD203B41FA5}">
                      <a16:colId xmlns:a16="http://schemas.microsoft.com/office/drawing/2014/main" xmlns="" val="1934836999"/>
                    </a:ext>
                  </a:extLst>
                </a:gridCol>
                <a:gridCol w="3109508">
                  <a:extLst>
                    <a:ext uri="{9D8B030D-6E8A-4147-A177-3AD203B41FA5}">
                      <a16:colId xmlns:a16="http://schemas.microsoft.com/office/drawing/2014/main" xmlns="" val="1369660177"/>
                    </a:ext>
                  </a:extLst>
                </a:gridCol>
              </a:tblGrid>
              <a:tr h="1306893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43712905"/>
                  </a:ext>
                </a:extLst>
              </a:tr>
              <a:tr h="4323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 на территории муниципального образования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01.17. Комплексное благоустройство дворовых территорий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(установка новых и замена существующих элементов) Московской области»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Шишунова,д.7, 7а;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д. 23;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28,29,30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Запрудня, пер. Мира, д. 1,3</a:t>
                      </a: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17, 58</a:t>
                      </a:r>
                      <a:endParaRPr lang="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области- 4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дворовые территории в                      г. Талдоме и пгт. Запрудня.                                        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 дворах произведено обустройство парковочных мест, укладка нового асфальтобетонного покрытия, установка элементов благоустройства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6397660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6" y="4336026"/>
            <a:ext cx="3796748" cy="25219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98" y="4336026"/>
            <a:ext cx="4141302" cy="252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209935"/>
              </p:ext>
            </p:extLst>
          </p:nvPr>
        </p:nvGraphicFramePr>
        <p:xfrm>
          <a:off x="1" y="860104"/>
          <a:ext cx="9905999" cy="5997896"/>
        </p:xfrm>
        <a:graphic>
          <a:graphicData uri="http://schemas.openxmlformats.org/drawingml/2006/table">
            <a:tbl>
              <a:tblPr/>
              <a:tblGrid>
                <a:gridCol w="1979863">
                  <a:extLst>
                    <a:ext uri="{9D8B030D-6E8A-4147-A177-3AD203B41FA5}">
                      <a16:colId xmlns:a16="http://schemas.microsoft.com/office/drawing/2014/main" xmlns="" val="2464695047"/>
                    </a:ext>
                  </a:extLst>
                </a:gridCol>
                <a:gridCol w="2296121">
                  <a:extLst>
                    <a:ext uri="{9D8B030D-6E8A-4147-A177-3AD203B41FA5}">
                      <a16:colId xmlns:a16="http://schemas.microsoft.com/office/drawing/2014/main" xmlns="" val="1439882439"/>
                    </a:ext>
                  </a:extLst>
                </a:gridCol>
                <a:gridCol w="1043153">
                  <a:extLst>
                    <a:ext uri="{9D8B030D-6E8A-4147-A177-3AD203B41FA5}">
                      <a16:colId xmlns:a16="http://schemas.microsoft.com/office/drawing/2014/main" xmlns="" val="2749574323"/>
                    </a:ext>
                  </a:extLst>
                </a:gridCol>
                <a:gridCol w="1477354">
                  <a:extLst>
                    <a:ext uri="{9D8B030D-6E8A-4147-A177-3AD203B41FA5}">
                      <a16:colId xmlns:a16="http://schemas.microsoft.com/office/drawing/2014/main" xmlns="" val="1934836999"/>
                    </a:ext>
                  </a:extLst>
                </a:gridCol>
                <a:gridCol w="3109508">
                  <a:extLst>
                    <a:ext uri="{9D8B030D-6E8A-4147-A177-3AD203B41FA5}">
                      <a16:colId xmlns:a16="http://schemas.microsoft.com/office/drawing/2014/main" xmlns="" val="1369660177"/>
                    </a:ext>
                  </a:extLst>
                </a:gridCol>
              </a:tblGrid>
              <a:tr h="1310114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43712905"/>
                  </a:ext>
                </a:extLst>
              </a:tr>
              <a:tr h="46877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Подпрограмма II «Создание условий для обеспечения комфортного проживания жителей, в том числе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территории 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Основное мероприятие 01 Обеспечение комфортной среды проживания на территории муниципального образования Московской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Мероприятие 01.22.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200" b="0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Губернаторский проект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«Светлый город»</a:t>
                      </a:r>
                      <a:endParaRPr lang="ru-RU" sz="1200" b="0" i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деревня </a:t>
                      </a:r>
                      <a:r>
                        <a:rPr lang="ru-RU" sz="1200" b="0" i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Утенино</a:t>
                      </a:r>
                      <a:endParaRPr lang="ru-RU" sz="1200" b="0" i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dirty="0" smtClean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2023г.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2 514 ,85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(Губернаторский проект «Светлый город» 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единиц установили для освещения дороги деревни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Утенино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639766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6" y="4237702"/>
            <a:ext cx="3842703" cy="26202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29" y="4237702"/>
            <a:ext cx="4075471" cy="262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06000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2023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323120"/>
              </p:ext>
            </p:extLst>
          </p:nvPr>
        </p:nvGraphicFramePr>
        <p:xfrm>
          <a:off x="0" y="2097157"/>
          <a:ext cx="9901084" cy="2596515"/>
        </p:xfrm>
        <a:graphic>
          <a:graphicData uri="http://schemas.openxmlformats.org/drawingml/2006/table">
            <a:tbl>
              <a:tblPr/>
              <a:tblGrid>
                <a:gridCol w="3094892">
                  <a:extLst>
                    <a:ext uri="{9D8B030D-6E8A-4147-A177-3AD203B41FA5}">
                      <a16:colId xmlns:a16="http://schemas.microsoft.com/office/drawing/2014/main" xmlns="" val="2420316440"/>
                    </a:ext>
                  </a:extLst>
                </a:gridCol>
                <a:gridCol w="1286189">
                  <a:extLst>
                    <a:ext uri="{9D8B030D-6E8A-4147-A177-3AD203B41FA5}">
                      <a16:colId xmlns:a16="http://schemas.microsoft.com/office/drawing/2014/main" xmlns="" val="1755941166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xmlns="" val="1690554458"/>
                    </a:ext>
                  </a:extLst>
                </a:gridCol>
                <a:gridCol w="2180492">
                  <a:extLst>
                    <a:ext uri="{9D8B030D-6E8A-4147-A177-3AD203B41FA5}">
                      <a16:colId xmlns:a16="http://schemas.microsoft.com/office/drawing/2014/main" xmlns="" val="3864040599"/>
                    </a:ext>
                  </a:extLst>
                </a:gridCol>
                <a:gridCol w="2204047">
                  <a:extLst>
                    <a:ext uri="{9D8B030D-6E8A-4147-A177-3AD203B41FA5}">
                      <a16:colId xmlns:a16="http://schemas.microsoft.com/office/drawing/2014/main" xmlns="" val="3827830847"/>
                    </a:ext>
                  </a:extLst>
                </a:gridCol>
              </a:tblGrid>
              <a:tr h="2315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«Жилье и городская среда», Федеральный проект  «Формирование комфортной городской среды», 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зон для досуга и отдыха в парках культуры и отдыха)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Скейт</a:t>
                      </a:r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–парк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 </a:t>
                      </a:r>
                      <a:r>
                        <a:rPr lang="ru-RU" sz="1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отдыха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 Победы</a:t>
                      </a:r>
                    </a:p>
                    <a:p>
                      <a:pPr indent="0" algn="ctr"/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1200" b="0" baseline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август             2023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40 404,05 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 за счет средств муниципального образования Московской области всего - 3 единицы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(слайды 101-102)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 –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единица</a:t>
                      </a:r>
                      <a:endParaRPr lang="ru-RU" sz="12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00404"/>
              </p:ext>
            </p:extLst>
          </p:nvPr>
        </p:nvGraphicFramePr>
        <p:xfrm>
          <a:off x="1" y="804672"/>
          <a:ext cx="9885679" cy="1315530"/>
        </p:xfrm>
        <a:graphic>
          <a:graphicData uri="http://schemas.openxmlformats.org/drawingml/2006/table">
            <a:tbl>
              <a:tblPr/>
              <a:tblGrid>
                <a:gridCol w="3101008">
                  <a:extLst>
                    <a:ext uri="{9D8B030D-6E8A-4147-A177-3AD203B41FA5}">
                      <a16:colId xmlns:a16="http://schemas.microsoft.com/office/drawing/2014/main" xmlns="" val="3149820572"/>
                    </a:ext>
                  </a:extLst>
                </a:gridCol>
                <a:gridCol w="1280072">
                  <a:extLst>
                    <a:ext uri="{9D8B030D-6E8A-4147-A177-3AD203B41FA5}">
                      <a16:colId xmlns:a16="http://schemas.microsoft.com/office/drawing/2014/main" xmlns="" val="4249678096"/>
                    </a:ext>
                  </a:extLst>
                </a:gridCol>
                <a:gridCol w="1135464">
                  <a:extLst>
                    <a:ext uri="{9D8B030D-6E8A-4147-A177-3AD203B41FA5}">
                      <a16:colId xmlns:a16="http://schemas.microsoft.com/office/drawing/2014/main" xmlns="" val="2148906703"/>
                    </a:ext>
                  </a:extLst>
                </a:gridCol>
                <a:gridCol w="2180492">
                  <a:extLst>
                    <a:ext uri="{9D8B030D-6E8A-4147-A177-3AD203B41FA5}">
                      <a16:colId xmlns:a16="http://schemas.microsoft.com/office/drawing/2014/main" xmlns="" val="2539189355"/>
                    </a:ext>
                  </a:extLst>
                </a:gridCol>
                <a:gridCol w="2188643">
                  <a:extLst>
                    <a:ext uri="{9D8B030D-6E8A-4147-A177-3AD203B41FA5}">
                      <a16:colId xmlns:a16="http://schemas.microsoft.com/office/drawing/2014/main" xmlns="" val="3555023917"/>
                    </a:ext>
                  </a:extLst>
                </a:gridCol>
              </a:tblGrid>
              <a:tr h="1315530">
                <a:tc>
                  <a:txBody>
                    <a:bodyPr/>
                    <a:lstStyle/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2023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 достижение целей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15203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40" y="4701209"/>
            <a:ext cx="4972259" cy="21567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209"/>
            <a:ext cx="4933740" cy="21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2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21875</TotalTime>
  <Words>28695</Words>
  <Application>Microsoft Office PowerPoint</Application>
  <PresentationFormat>Лист A4 (210x297 мм)</PresentationFormat>
  <Paragraphs>5211</Paragraphs>
  <Slides>105</Slides>
  <Notes>69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105</vt:i4>
      </vt:variant>
    </vt:vector>
  </HeadingPairs>
  <TitlesOfParts>
    <vt:vector size="114" baseType="lpstr">
      <vt:lpstr>Arial</vt:lpstr>
      <vt:lpstr>Calibri</vt:lpstr>
      <vt:lpstr>Constantia</vt:lpstr>
      <vt:lpstr>Courier New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       СОДЕРЖАНИЕ</vt:lpstr>
      <vt:lpstr>       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Административно-территориальное деление Талдомского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3034</cp:revision>
  <cp:lastPrinted>2024-04-18T06:26:31Z</cp:lastPrinted>
  <dcterms:modified xsi:type="dcterms:W3CDTF">2024-04-22T14:49:18Z</dcterms:modified>
</cp:coreProperties>
</file>